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7"/>
  </p:notesMasterIdLst>
  <p:handoutMasterIdLst>
    <p:handoutMasterId r:id="rId38"/>
  </p:handoutMasterIdLst>
  <p:sldIdLst>
    <p:sldId id="256" r:id="rId2"/>
    <p:sldId id="257" r:id="rId3"/>
    <p:sldId id="260" r:id="rId4"/>
    <p:sldId id="258" r:id="rId5"/>
    <p:sldId id="259" r:id="rId6"/>
    <p:sldId id="277" r:id="rId7"/>
    <p:sldId id="261" r:id="rId8"/>
    <p:sldId id="286" r:id="rId9"/>
    <p:sldId id="285" r:id="rId10"/>
    <p:sldId id="268" r:id="rId11"/>
    <p:sldId id="288" r:id="rId12"/>
    <p:sldId id="287" r:id="rId13"/>
    <p:sldId id="289" r:id="rId14"/>
    <p:sldId id="278" r:id="rId15"/>
    <p:sldId id="290" r:id="rId16"/>
    <p:sldId id="276" r:id="rId17"/>
    <p:sldId id="264" r:id="rId18"/>
    <p:sldId id="280" r:id="rId19"/>
    <p:sldId id="279" r:id="rId20"/>
    <p:sldId id="275" r:id="rId21"/>
    <p:sldId id="281" r:id="rId22"/>
    <p:sldId id="263" r:id="rId23"/>
    <p:sldId id="269" r:id="rId24"/>
    <p:sldId id="270" r:id="rId25"/>
    <p:sldId id="266" r:id="rId26"/>
    <p:sldId id="265" r:id="rId27"/>
    <p:sldId id="284" r:id="rId28"/>
    <p:sldId id="262" r:id="rId29"/>
    <p:sldId id="282" r:id="rId30"/>
    <p:sldId id="283" r:id="rId31"/>
    <p:sldId id="267" r:id="rId32"/>
    <p:sldId id="271" r:id="rId33"/>
    <p:sldId id="272" r:id="rId34"/>
    <p:sldId id="274" r:id="rId35"/>
    <p:sldId id="273" r:id="rId36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545"/>
    <p:restoredTop sz="94668"/>
  </p:normalViewPr>
  <p:slideViewPr>
    <p:cSldViewPr snapToGrid="0" snapToObjects="1">
      <p:cViewPr varScale="1">
        <p:scale>
          <a:sx n="136" d="100"/>
          <a:sy n="136" d="100"/>
        </p:scale>
        <p:origin x="1944" y="1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D9DDC9-3D3B-F445-9F15-DE35BA24A9E6}" type="datetimeFigureOut">
              <a:rPr lang="fr-FR" smtClean="0"/>
              <a:t>07/12/2022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ABEE97-483B-9B40-A820-45BDEA1C67E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6025396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FCF19E-F2D2-EA41-9BD5-A865BCB520C2}" type="datetimeFigureOut">
              <a:rPr lang="fr-FR" smtClean="0"/>
              <a:t>07/12/2022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BE"/>
              <a:t>Cliquez pour modifier les styles du texte du masque</a:t>
            </a:r>
          </a:p>
          <a:p>
            <a:pPr lvl="1"/>
            <a:r>
              <a:rPr lang="nl-BE"/>
              <a:t>Deuxième niveau</a:t>
            </a:r>
          </a:p>
          <a:p>
            <a:pPr lvl="2"/>
            <a:r>
              <a:rPr lang="nl-BE"/>
              <a:t>Troisième niveau</a:t>
            </a:r>
          </a:p>
          <a:p>
            <a:pPr lvl="3"/>
            <a:r>
              <a:rPr lang="nl-BE"/>
              <a:t>Quatrième niveau</a:t>
            </a:r>
          </a:p>
          <a:p>
            <a:pPr lvl="4"/>
            <a:r>
              <a:rPr lang="nl-BE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C3BC42-01F3-D146-BAE6-22F1C182C01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1148473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MATa</a:t>
            </a:r>
            <a:r>
              <a:rPr lang="en-US" dirty="0"/>
              <a:t> : bait containing</a:t>
            </a:r>
          </a:p>
          <a:p>
            <a:r>
              <a:rPr lang="en-US" dirty="0" err="1"/>
              <a:t>MATapha</a:t>
            </a:r>
            <a:r>
              <a:rPr lang="en-US" dirty="0"/>
              <a:t> : Prey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C3BC42-01F3-D146-BAE6-22F1C182C015}" type="slidenum">
              <a:rPr lang="fr-FR" smtClean="0"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760042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BE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BE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13DA2-DC0B-B147-B047-0F783F0604A8}" type="datetime1">
              <a:rPr lang="fr-BE" smtClean="0"/>
              <a:t>7/12/22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73C3F-7AEF-7A44-8BDD-337D6BEAE2F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212534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BE"/>
              <a:t>Cliquez pour modifier les styles du texte du masque</a:t>
            </a:r>
          </a:p>
          <a:p>
            <a:pPr lvl="1"/>
            <a:r>
              <a:rPr lang="nl-BE"/>
              <a:t>Deuxième niveau</a:t>
            </a:r>
          </a:p>
          <a:p>
            <a:pPr lvl="2"/>
            <a:r>
              <a:rPr lang="nl-BE"/>
              <a:t>Troisième niveau</a:t>
            </a:r>
          </a:p>
          <a:p>
            <a:pPr lvl="3"/>
            <a:r>
              <a:rPr lang="nl-BE"/>
              <a:t>Quatrième niveau</a:t>
            </a:r>
          </a:p>
          <a:p>
            <a:pPr lvl="4"/>
            <a:r>
              <a:rPr lang="nl-BE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0128D-3020-A843-AC4E-684A29DD8963}" type="datetime1">
              <a:rPr lang="fr-BE" smtClean="0"/>
              <a:t>7/12/22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73C3F-7AEF-7A44-8BDD-337D6BEAE2F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258301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BE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BE"/>
              <a:t>Cliquez pour modifier les styles du texte du masque</a:t>
            </a:r>
          </a:p>
          <a:p>
            <a:pPr lvl="1"/>
            <a:r>
              <a:rPr lang="nl-BE"/>
              <a:t>Deuxième niveau</a:t>
            </a:r>
          </a:p>
          <a:p>
            <a:pPr lvl="2"/>
            <a:r>
              <a:rPr lang="nl-BE"/>
              <a:t>Troisième niveau</a:t>
            </a:r>
          </a:p>
          <a:p>
            <a:pPr lvl="3"/>
            <a:r>
              <a:rPr lang="nl-BE"/>
              <a:t>Quatrième niveau</a:t>
            </a:r>
          </a:p>
          <a:p>
            <a:pPr lvl="4"/>
            <a:r>
              <a:rPr lang="nl-BE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AE5C-9251-A74B-AFDF-ED0732D8749D}" type="datetime1">
              <a:rPr lang="fr-BE" smtClean="0"/>
              <a:t>7/12/22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73C3F-7AEF-7A44-8BDD-337D6BEAE2F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066729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BE"/>
              <a:t>Cliquez pour modifier les styles du texte du masque</a:t>
            </a:r>
          </a:p>
          <a:p>
            <a:pPr lvl="1"/>
            <a:r>
              <a:rPr lang="nl-BE"/>
              <a:t>Deuxième niveau</a:t>
            </a:r>
          </a:p>
          <a:p>
            <a:pPr lvl="2"/>
            <a:r>
              <a:rPr lang="nl-BE"/>
              <a:t>Troisième niveau</a:t>
            </a:r>
          </a:p>
          <a:p>
            <a:pPr lvl="3"/>
            <a:r>
              <a:rPr lang="nl-BE"/>
              <a:t>Quatrième niveau</a:t>
            </a:r>
          </a:p>
          <a:p>
            <a:pPr lvl="4"/>
            <a:r>
              <a:rPr lang="nl-BE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A8387-B2C8-C64E-8032-3336E15C2BFD}" type="datetime1">
              <a:rPr lang="fr-BE" smtClean="0"/>
              <a:t>7/12/22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73C3F-7AEF-7A44-8BDD-337D6BEAE2F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784365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BE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BE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3E85AD-F4B4-FC4A-8191-11A4BC3F244E}" type="datetime1">
              <a:rPr lang="fr-BE" smtClean="0"/>
              <a:t>7/12/22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73C3F-7AEF-7A44-8BDD-337D6BEAE2F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654422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BE"/>
              <a:t>Cliquez pour modifier les styles du texte du masque</a:t>
            </a:r>
          </a:p>
          <a:p>
            <a:pPr lvl="1"/>
            <a:r>
              <a:rPr lang="nl-BE"/>
              <a:t>Deuxième niveau</a:t>
            </a:r>
          </a:p>
          <a:p>
            <a:pPr lvl="2"/>
            <a:r>
              <a:rPr lang="nl-BE"/>
              <a:t>Troisième niveau</a:t>
            </a:r>
          </a:p>
          <a:p>
            <a:pPr lvl="3"/>
            <a:r>
              <a:rPr lang="nl-BE"/>
              <a:t>Quatrième niveau</a:t>
            </a:r>
          </a:p>
          <a:p>
            <a:pPr lvl="4"/>
            <a:r>
              <a:rPr lang="nl-BE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BE"/>
              <a:t>Cliquez pour modifier les styles du texte du masque</a:t>
            </a:r>
          </a:p>
          <a:p>
            <a:pPr lvl="1"/>
            <a:r>
              <a:rPr lang="nl-BE"/>
              <a:t>Deuxième niveau</a:t>
            </a:r>
          </a:p>
          <a:p>
            <a:pPr lvl="2"/>
            <a:r>
              <a:rPr lang="nl-BE"/>
              <a:t>Troisième niveau</a:t>
            </a:r>
          </a:p>
          <a:p>
            <a:pPr lvl="3"/>
            <a:r>
              <a:rPr lang="nl-BE"/>
              <a:t>Quatrième niveau</a:t>
            </a:r>
          </a:p>
          <a:p>
            <a:pPr lvl="4"/>
            <a:r>
              <a:rPr lang="nl-BE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CA397-09B5-E649-95D5-F1B18D26AC3E}" type="datetime1">
              <a:rPr lang="fr-BE" smtClean="0"/>
              <a:t>7/12/22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73C3F-7AEF-7A44-8BDD-337D6BEAE2F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73963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BE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BE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BE"/>
              <a:t>Cliquez pour modifier les styles du texte du masque</a:t>
            </a:r>
          </a:p>
          <a:p>
            <a:pPr lvl="1"/>
            <a:r>
              <a:rPr lang="nl-BE"/>
              <a:t>Deuxième niveau</a:t>
            </a:r>
          </a:p>
          <a:p>
            <a:pPr lvl="2"/>
            <a:r>
              <a:rPr lang="nl-BE"/>
              <a:t>Troisième niveau</a:t>
            </a:r>
          </a:p>
          <a:p>
            <a:pPr lvl="3"/>
            <a:r>
              <a:rPr lang="nl-BE"/>
              <a:t>Quatrième niveau</a:t>
            </a:r>
          </a:p>
          <a:p>
            <a:pPr lvl="4"/>
            <a:r>
              <a:rPr lang="nl-BE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BE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BE"/>
              <a:t>Cliquez pour modifier les styles du texte du masque</a:t>
            </a:r>
          </a:p>
          <a:p>
            <a:pPr lvl="1"/>
            <a:r>
              <a:rPr lang="nl-BE"/>
              <a:t>Deuxième niveau</a:t>
            </a:r>
          </a:p>
          <a:p>
            <a:pPr lvl="2"/>
            <a:r>
              <a:rPr lang="nl-BE"/>
              <a:t>Troisième niveau</a:t>
            </a:r>
          </a:p>
          <a:p>
            <a:pPr lvl="3"/>
            <a:r>
              <a:rPr lang="nl-BE"/>
              <a:t>Quatrième niveau</a:t>
            </a:r>
          </a:p>
          <a:p>
            <a:pPr lvl="4"/>
            <a:r>
              <a:rPr lang="nl-BE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97F25-D467-9F43-83A3-A3612A986E1F}" type="datetime1">
              <a:rPr lang="fr-BE" smtClean="0"/>
              <a:t>7/12/22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73C3F-7AEF-7A44-8BDD-337D6BEAE2F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358915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Cliquez et modifiez le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EF5DF6-4E95-5A41-9E51-645F01014062}" type="datetime1">
              <a:rPr lang="fr-BE" smtClean="0"/>
              <a:t>7/12/22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73C3F-7AEF-7A44-8BDD-337D6BEAE2F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36386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9BC6C-EC23-AC42-9077-A47C59174C99}" type="datetime1">
              <a:rPr lang="fr-BE" smtClean="0"/>
              <a:t>7/12/22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73C3F-7AEF-7A44-8BDD-337D6BEAE2F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696013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BE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BE"/>
              <a:t>Cliquez pour modifier les styles du texte du masque</a:t>
            </a:r>
          </a:p>
          <a:p>
            <a:pPr lvl="1"/>
            <a:r>
              <a:rPr lang="nl-BE"/>
              <a:t>Deuxième niveau</a:t>
            </a:r>
          </a:p>
          <a:p>
            <a:pPr lvl="2"/>
            <a:r>
              <a:rPr lang="nl-BE"/>
              <a:t>Troisième niveau</a:t>
            </a:r>
          </a:p>
          <a:p>
            <a:pPr lvl="3"/>
            <a:r>
              <a:rPr lang="nl-BE"/>
              <a:t>Quatrième niveau</a:t>
            </a:r>
          </a:p>
          <a:p>
            <a:pPr lvl="4"/>
            <a:r>
              <a:rPr lang="nl-BE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BE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EDF1B-75B1-0E4A-8633-560B2FBDB149}" type="datetime1">
              <a:rPr lang="fr-BE" smtClean="0"/>
              <a:t>7/12/22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73C3F-7AEF-7A44-8BDD-337D6BEAE2F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187942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BE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BE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3D4EE-E2DE-E743-A08C-E09FF3E3D127}" type="datetime1">
              <a:rPr lang="fr-BE" smtClean="0"/>
              <a:t>7/12/22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73C3F-7AEF-7A44-8BDD-337D6BEAE2F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101924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BE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BE"/>
              <a:t>Cliquez pour modifier les styles du texte du masque</a:t>
            </a:r>
          </a:p>
          <a:p>
            <a:pPr lvl="1"/>
            <a:r>
              <a:rPr lang="nl-BE"/>
              <a:t>Deuxième niveau</a:t>
            </a:r>
          </a:p>
          <a:p>
            <a:pPr lvl="2"/>
            <a:r>
              <a:rPr lang="nl-BE"/>
              <a:t>Troisième niveau</a:t>
            </a:r>
          </a:p>
          <a:p>
            <a:pPr lvl="3"/>
            <a:r>
              <a:rPr lang="nl-BE"/>
              <a:t>Quatrième niveau</a:t>
            </a:r>
          </a:p>
          <a:p>
            <a:pPr lvl="4"/>
            <a:r>
              <a:rPr lang="nl-BE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A4E816-EDDF-8542-B3D6-2C6A279901E4}" type="datetime1">
              <a:rPr lang="fr-BE" smtClean="0"/>
              <a:t>7/12/22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473C3F-7AEF-7A44-8BDD-337D6BEAE2F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273540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21.jpe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22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mexconsortium.org/" TargetMode="Externa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65760" y="2408530"/>
            <a:ext cx="8412479" cy="685718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GB" sz="2800" dirty="0">
                <a:latin typeface="HelveticaNeueLT Pro 45 Lt" pitchFamily="34" charset="0"/>
                <a:cs typeface="Arial" pitchFamily="34" charset="0"/>
              </a:rPr>
              <a:t>Introduction to protein-protein interactions (PPIs)</a:t>
            </a:r>
            <a:endParaRPr lang="de-DE" sz="2800" dirty="0">
              <a:latin typeface="HelveticaNeueLT Pro 45 Lt" pitchFamily="34" charset="0"/>
              <a:cs typeface="Arial" pitchFamily="34" charset="0"/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73C3F-7AEF-7A44-8BDD-337D6BEAE2F3}" type="slidenum">
              <a:rPr lang="fr-FR" smtClean="0"/>
              <a:t>1</a:t>
            </a:fld>
            <a:endParaRPr lang="fr-FR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EECB80AB-7C55-8999-55BE-E250D7EE61C8}"/>
              </a:ext>
            </a:extLst>
          </p:cNvPr>
          <p:cNvSpPr txBox="1"/>
          <p:nvPr/>
        </p:nvSpPr>
        <p:spPr>
          <a:xfrm>
            <a:off x="3573196" y="3883511"/>
            <a:ext cx="241091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November 28</a:t>
            </a:r>
            <a:r>
              <a:rPr lang="en-US" baseline="30000" dirty="0"/>
              <a:t>th</a:t>
            </a:r>
            <a:r>
              <a:rPr lang="en-US" dirty="0"/>
              <a:t> 2022</a:t>
            </a:r>
          </a:p>
          <a:p>
            <a:pPr algn="ctr"/>
            <a:endParaRPr lang="en-US" dirty="0"/>
          </a:p>
          <a:p>
            <a:r>
              <a:rPr lang="en-US" dirty="0" err="1"/>
              <a:t>Grégory</a:t>
            </a:r>
            <a:r>
              <a:rPr lang="en-US" dirty="0"/>
              <a:t> FETTWEIS, PhD</a:t>
            </a:r>
          </a:p>
        </p:txBody>
      </p:sp>
    </p:spTree>
    <p:extLst>
      <p:ext uri="{BB962C8B-B14F-4D97-AF65-F5344CB8AC3E}">
        <p14:creationId xmlns:p14="http://schemas.microsoft.com/office/powerpoint/2010/main" val="38737457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9"/>
          <p:cNvSpPr txBox="1"/>
          <p:nvPr/>
        </p:nvSpPr>
        <p:spPr>
          <a:xfrm>
            <a:off x="2680965" y="151153"/>
            <a:ext cx="3809791" cy="58477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de-DE"/>
            </a:defPPr>
            <a:lvl1pPr>
              <a:defRPr sz="3200">
                <a:solidFill>
                  <a:srgbClr val="72AD46"/>
                </a:solidFill>
                <a:ea typeface="+mj-ea"/>
                <a:cs typeface="Arial" pitchFamily="34" charset="0"/>
              </a:defRPr>
            </a:lvl1pPr>
          </a:lstStyle>
          <a:p>
            <a:r>
              <a:rPr lang="en-GB" dirty="0"/>
              <a:t>Properties of PPIs</a:t>
            </a:r>
          </a:p>
        </p:txBody>
      </p:sp>
      <p:sp>
        <p:nvSpPr>
          <p:cNvPr id="5" name="TextBox 2"/>
          <p:cNvSpPr txBox="1"/>
          <p:nvPr/>
        </p:nvSpPr>
        <p:spPr>
          <a:xfrm>
            <a:off x="277701" y="978935"/>
            <a:ext cx="8064500" cy="224676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lvl="1" indent="-457200">
              <a:buFontTx/>
              <a:buAutoNum type="arabicPeriod"/>
              <a:defRPr/>
            </a:pPr>
            <a:r>
              <a:rPr lang="en-GB" sz="2000" dirty="0">
                <a:ea typeface="Geneva" charset="-128"/>
                <a:cs typeface="Arial" panose="020B0604020202020204" pitchFamily="34" charset="0"/>
              </a:rPr>
              <a:t>PPIs are physical contacts not necessarily functional contacts (ex : transcription complex)</a:t>
            </a:r>
          </a:p>
          <a:p>
            <a:pPr>
              <a:defRPr/>
            </a:pPr>
            <a:endParaRPr lang="en-GB" sz="2000" dirty="0">
              <a:ea typeface="Geneva" charset="-128"/>
              <a:cs typeface="Arial" panose="020B0604020202020204" pitchFamily="34" charset="0"/>
            </a:endParaRPr>
          </a:p>
          <a:p>
            <a:pPr marL="457200" indent="-457200">
              <a:buFontTx/>
              <a:buAutoNum type="arabicPeriod" startAt="2"/>
              <a:defRPr/>
            </a:pPr>
            <a:r>
              <a:rPr lang="en-GB" sz="2000" dirty="0">
                <a:ea typeface="Geneva" charset="-128"/>
                <a:cs typeface="Arial" panose="020B0604020202020204" pitchFamily="34" charset="0"/>
              </a:rPr>
              <a:t>PPIs are contacts between proteins only (not protein-DNA, protein-RNA etc..)</a:t>
            </a:r>
          </a:p>
          <a:p>
            <a:pPr marL="457200" indent="-457200">
              <a:buFontTx/>
              <a:buAutoNum type="arabicPeriod" startAt="2"/>
              <a:defRPr/>
            </a:pPr>
            <a:endParaRPr lang="en-GB" sz="2000" dirty="0">
              <a:ea typeface="Geneva" charset="-128"/>
              <a:cs typeface="Arial" panose="020B0604020202020204" pitchFamily="34" charset="0"/>
            </a:endParaRPr>
          </a:p>
          <a:p>
            <a:pPr marL="457200" indent="-457200">
              <a:buFontTx/>
              <a:buAutoNum type="arabicPeriod" startAt="2"/>
              <a:defRPr/>
            </a:pPr>
            <a:r>
              <a:rPr lang="en-GB" sz="2000" dirty="0">
                <a:ea typeface="Geneva" charset="-128"/>
                <a:cs typeface="Arial" panose="020B0604020202020204" pitchFamily="34" charset="0"/>
              </a:rPr>
              <a:t>PPIs are specific and occur for a reason (not accidental)</a:t>
            </a: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73C3F-7AEF-7A44-8BDD-337D6BEAE2F3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232710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9"/>
          <p:cNvSpPr txBox="1"/>
          <p:nvPr/>
        </p:nvSpPr>
        <p:spPr>
          <a:xfrm>
            <a:off x="2680965" y="151153"/>
            <a:ext cx="3809791" cy="58477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de-DE"/>
            </a:defPPr>
            <a:lvl1pPr>
              <a:defRPr sz="3200">
                <a:solidFill>
                  <a:srgbClr val="72AD46"/>
                </a:solidFill>
                <a:ea typeface="+mj-ea"/>
                <a:cs typeface="Arial" pitchFamily="34" charset="0"/>
              </a:defRPr>
            </a:lvl1pPr>
          </a:lstStyle>
          <a:p>
            <a:r>
              <a:rPr lang="en-GB" dirty="0"/>
              <a:t>Properties of PPIs</a:t>
            </a:r>
          </a:p>
        </p:txBody>
      </p:sp>
      <p:sp>
        <p:nvSpPr>
          <p:cNvPr id="5" name="TextBox 2"/>
          <p:cNvSpPr txBox="1"/>
          <p:nvPr/>
        </p:nvSpPr>
        <p:spPr>
          <a:xfrm>
            <a:off x="277701" y="978935"/>
            <a:ext cx="8064500" cy="3477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lvl="1" indent="-457200">
              <a:buFontTx/>
              <a:buAutoNum type="arabicPeriod"/>
              <a:defRPr/>
            </a:pPr>
            <a:r>
              <a:rPr lang="en-GB" sz="2000" dirty="0">
                <a:ea typeface="Geneva" charset="-128"/>
                <a:cs typeface="Arial" panose="020B0604020202020204" pitchFamily="34" charset="0"/>
              </a:rPr>
              <a:t>PPIs are physical contacts not necessarily functional contacts (ex : transcription complex)</a:t>
            </a:r>
          </a:p>
          <a:p>
            <a:pPr>
              <a:defRPr/>
            </a:pPr>
            <a:endParaRPr lang="en-GB" sz="2000" dirty="0">
              <a:ea typeface="Geneva" charset="-128"/>
              <a:cs typeface="Arial" panose="020B0604020202020204" pitchFamily="34" charset="0"/>
            </a:endParaRPr>
          </a:p>
          <a:p>
            <a:pPr marL="457200" indent="-457200">
              <a:buFontTx/>
              <a:buAutoNum type="arabicPeriod" startAt="2"/>
              <a:defRPr/>
            </a:pPr>
            <a:r>
              <a:rPr lang="en-GB" sz="2000" dirty="0">
                <a:ea typeface="Geneva" charset="-128"/>
                <a:cs typeface="Arial" panose="020B0604020202020204" pitchFamily="34" charset="0"/>
              </a:rPr>
              <a:t>PPIs are contacts between proteins only (not protein-DNA, protein-RNA etc..)</a:t>
            </a:r>
          </a:p>
          <a:p>
            <a:pPr marL="457200" indent="-457200">
              <a:buFontTx/>
              <a:buAutoNum type="arabicPeriod" startAt="2"/>
              <a:defRPr/>
            </a:pPr>
            <a:endParaRPr lang="en-GB" sz="2000" dirty="0">
              <a:ea typeface="Geneva" charset="-128"/>
              <a:cs typeface="Arial" panose="020B0604020202020204" pitchFamily="34" charset="0"/>
            </a:endParaRPr>
          </a:p>
          <a:p>
            <a:pPr marL="457200" indent="-457200">
              <a:buFontTx/>
              <a:buAutoNum type="arabicPeriod" startAt="2"/>
              <a:defRPr/>
            </a:pPr>
            <a:r>
              <a:rPr lang="en-GB" sz="2000" dirty="0">
                <a:ea typeface="Geneva" charset="-128"/>
                <a:cs typeface="Arial" panose="020B0604020202020204" pitchFamily="34" charset="0"/>
              </a:rPr>
              <a:t>PPIs are specific and occur for a reason (not accidental)</a:t>
            </a:r>
          </a:p>
          <a:p>
            <a:pPr marL="457200" indent="-457200">
              <a:buFontTx/>
              <a:buAutoNum type="arabicPeriod" startAt="2"/>
              <a:defRPr/>
            </a:pPr>
            <a:endParaRPr lang="en-GB" sz="2000" dirty="0">
              <a:ea typeface="Geneva" charset="-128"/>
              <a:cs typeface="Arial" panose="020B0604020202020204" pitchFamily="34" charset="0"/>
            </a:endParaRPr>
          </a:p>
          <a:p>
            <a:pPr marL="457200" indent="-457200">
              <a:buFontTx/>
              <a:buAutoNum type="arabicPeriod" startAt="2"/>
              <a:defRPr/>
            </a:pPr>
            <a:r>
              <a:rPr lang="en-GB" sz="2000" dirty="0">
                <a:ea typeface="Geneva" charset="-128"/>
                <a:cs typeface="Arial" panose="020B0604020202020204" pitchFamily="34" charset="0"/>
              </a:rPr>
              <a:t> Interaction surfaces should be non-generic (evolved for a purpose)</a:t>
            </a:r>
          </a:p>
          <a:p>
            <a:pPr marL="457200" indent="-457200">
              <a:buFontTx/>
              <a:buAutoNum type="arabicPeriod" startAt="2"/>
              <a:defRPr/>
            </a:pPr>
            <a:endParaRPr lang="en-GB" sz="2000" dirty="0">
              <a:ea typeface="Geneva" charset="-128"/>
              <a:cs typeface="Arial" panose="020B0604020202020204" pitchFamily="34" charset="0"/>
            </a:endParaRPr>
          </a:p>
          <a:p>
            <a:pPr marL="457200" indent="-457200">
              <a:buFontTx/>
              <a:buAutoNum type="arabicPeriod" startAt="2"/>
              <a:defRPr/>
            </a:pPr>
            <a:r>
              <a:rPr lang="en-GB" sz="2000" dirty="0">
                <a:ea typeface="Geneva" charset="-128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73C3F-7AEF-7A44-8BDD-337D6BEAE2F3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318363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9"/>
          <p:cNvSpPr txBox="1"/>
          <p:nvPr/>
        </p:nvSpPr>
        <p:spPr>
          <a:xfrm>
            <a:off x="2680965" y="151153"/>
            <a:ext cx="3809791" cy="58477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de-DE"/>
            </a:defPPr>
            <a:lvl1pPr>
              <a:defRPr sz="3200">
                <a:solidFill>
                  <a:srgbClr val="72AD46"/>
                </a:solidFill>
                <a:ea typeface="+mj-ea"/>
                <a:cs typeface="Arial" pitchFamily="34" charset="0"/>
              </a:defRPr>
            </a:lvl1pPr>
          </a:lstStyle>
          <a:p>
            <a:r>
              <a:rPr lang="en-GB" dirty="0"/>
              <a:t>Properties of PPIs</a:t>
            </a:r>
          </a:p>
        </p:txBody>
      </p:sp>
      <p:sp>
        <p:nvSpPr>
          <p:cNvPr id="5" name="TextBox 2"/>
          <p:cNvSpPr txBox="1"/>
          <p:nvPr/>
        </p:nvSpPr>
        <p:spPr>
          <a:xfrm>
            <a:off x="277701" y="978935"/>
            <a:ext cx="8064500" cy="378565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lvl="1" indent="-457200">
              <a:buFontTx/>
              <a:buAutoNum type="arabicPeriod"/>
              <a:defRPr/>
            </a:pPr>
            <a:r>
              <a:rPr lang="en-GB" sz="2000" dirty="0">
                <a:ea typeface="Geneva" charset="-128"/>
                <a:cs typeface="Arial" panose="020B0604020202020204" pitchFamily="34" charset="0"/>
              </a:rPr>
              <a:t>PPIs are physical contacts not necessarily functional contacts (ex : transcription complex)</a:t>
            </a:r>
          </a:p>
          <a:p>
            <a:pPr>
              <a:defRPr/>
            </a:pPr>
            <a:endParaRPr lang="en-GB" sz="2000" dirty="0">
              <a:ea typeface="Geneva" charset="-128"/>
              <a:cs typeface="Arial" panose="020B0604020202020204" pitchFamily="34" charset="0"/>
            </a:endParaRPr>
          </a:p>
          <a:p>
            <a:pPr marL="457200" indent="-457200">
              <a:buFontTx/>
              <a:buAutoNum type="arabicPeriod" startAt="2"/>
              <a:defRPr/>
            </a:pPr>
            <a:r>
              <a:rPr lang="en-GB" sz="2000" dirty="0">
                <a:ea typeface="Geneva" charset="-128"/>
                <a:cs typeface="Arial" panose="020B0604020202020204" pitchFamily="34" charset="0"/>
              </a:rPr>
              <a:t>PPIs are contacts between proteins only (not protein-DNA, protein-RNA etc..)</a:t>
            </a:r>
          </a:p>
          <a:p>
            <a:pPr marL="457200" indent="-457200">
              <a:buFontTx/>
              <a:buAutoNum type="arabicPeriod" startAt="2"/>
              <a:defRPr/>
            </a:pPr>
            <a:endParaRPr lang="en-GB" sz="2000" dirty="0">
              <a:ea typeface="Geneva" charset="-128"/>
              <a:cs typeface="Arial" panose="020B0604020202020204" pitchFamily="34" charset="0"/>
            </a:endParaRPr>
          </a:p>
          <a:p>
            <a:pPr marL="457200" indent="-457200">
              <a:buFontTx/>
              <a:buAutoNum type="arabicPeriod" startAt="2"/>
              <a:defRPr/>
            </a:pPr>
            <a:r>
              <a:rPr lang="en-GB" sz="2000" dirty="0">
                <a:ea typeface="Geneva" charset="-128"/>
                <a:cs typeface="Arial" panose="020B0604020202020204" pitchFamily="34" charset="0"/>
              </a:rPr>
              <a:t>PPIs are specific and occur for a reason (not accidental)</a:t>
            </a:r>
          </a:p>
          <a:p>
            <a:pPr marL="457200" indent="-457200">
              <a:buFontTx/>
              <a:buAutoNum type="arabicPeriod" startAt="2"/>
              <a:defRPr/>
            </a:pPr>
            <a:endParaRPr lang="en-GB" sz="2000" dirty="0">
              <a:ea typeface="Geneva" charset="-128"/>
              <a:cs typeface="Arial" panose="020B0604020202020204" pitchFamily="34" charset="0"/>
            </a:endParaRPr>
          </a:p>
          <a:p>
            <a:pPr marL="457200" indent="-457200">
              <a:buFontTx/>
              <a:buAutoNum type="arabicPeriod" startAt="2"/>
              <a:defRPr/>
            </a:pPr>
            <a:r>
              <a:rPr lang="en-GB" sz="2000" dirty="0">
                <a:ea typeface="Geneva" charset="-128"/>
                <a:cs typeface="Arial" panose="020B0604020202020204" pitchFamily="34" charset="0"/>
              </a:rPr>
              <a:t> Interaction surfaces should be non-generic (evolved for a purpose)</a:t>
            </a:r>
          </a:p>
          <a:p>
            <a:pPr marL="457200" indent="-457200">
              <a:buFontTx/>
              <a:buAutoNum type="arabicPeriod" startAt="2"/>
              <a:defRPr/>
            </a:pPr>
            <a:endParaRPr lang="en-GB" sz="2000" dirty="0">
              <a:ea typeface="Geneva" charset="-128"/>
              <a:cs typeface="Arial" panose="020B0604020202020204" pitchFamily="34" charset="0"/>
            </a:endParaRPr>
          </a:p>
          <a:p>
            <a:pPr marL="457200" indent="-457200">
              <a:buFontTx/>
              <a:buAutoNum type="arabicPeriod" startAt="2"/>
              <a:defRPr/>
            </a:pPr>
            <a:r>
              <a:rPr lang="en-GB" sz="2000" dirty="0">
                <a:ea typeface="Geneva" charset="-128"/>
                <a:cs typeface="Arial" panose="020B0604020202020204" pitchFamily="34" charset="0"/>
              </a:rPr>
              <a:t> PPIs are not necessarily static but can also be transient (TF and transcription machinery)</a:t>
            </a: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73C3F-7AEF-7A44-8BDD-337D6BEAE2F3}" type="slidenum">
              <a:rPr lang="fr-FR" smtClean="0"/>
              <a:t>12</a:t>
            </a:fld>
            <a:endParaRPr lang="fr-FR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4C0D50C7-ABBA-9B46-9551-409291973B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9644" y="4391543"/>
            <a:ext cx="2691112" cy="2446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8988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9"/>
          <p:cNvSpPr txBox="1"/>
          <p:nvPr/>
        </p:nvSpPr>
        <p:spPr>
          <a:xfrm>
            <a:off x="2680965" y="151153"/>
            <a:ext cx="3809791" cy="58477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de-DE"/>
            </a:defPPr>
            <a:lvl1pPr>
              <a:defRPr sz="3200">
                <a:solidFill>
                  <a:srgbClr val="72AD46"/>
                </a:solidFill>
                <a:ea typeface="+mj-ea"/>
                <a:cs typeface="Arial" pitchFamily="34" charset="0"/>
              </a:defRPr>
            </a:lvl1pPr>
          </a:lstStyle>
          <a:p>
            <a:r>
              <a:rPr lang="en-GB" dirty="0"/>
              <a:t>Properties of PPIs</a:t>
            </a:r>
          </a:p>
        </p:txBody>
      </p:sp>
      <p:sp>
        <p:nvSpPr>
          <p:cNvPr id="5" name="TextBox 2"/>
          <p:cNvSpPr txBox="1"/>
          <p:nvPr/>
        </p:nvSpPr>
        <p:spPr>
          <a:xfrm>
            <a:off x="277701" y="978935"/>
            <a:ext cx="8064500" cy="470898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lvl="1" indent="-457200">
              <a:buFontTx/>
              <a:buAutoNum type="arabicPeriod"/>
              <a:defRPr/>
            </a:pPr>
            <a:r>
              <a:rPr lang="en-GB" sz="2000" dirty="0">
                <a:ea typeface="Geneva" charset="-128"/>
                <a:cs typeface="Arial" panose="020B0604020202020204" pitchFamily="34" charset="0"/>
              </a:rPr>
              <a:t>PPIs are physical contacts not necessarily functional contacts (ex : transcription complex)</a:t>
            </a:r>
          </a:p>
          <a:p>
            <a:pPr>
              <a:defRPr/>
            </a:pPr>
            <a:endParaRPr lang="en-GB" sz="2000" dirty="0">
              <a:ea typeface="Geneva" charset="-128"/>
              <a:cs typeface="Arial" panose="020B0604020202020204" pitchFamily="34" charset="0"/>
            </a:endParaRPr>
          </a:p>
          <a:p>
            <a:pPr marL="457200" indent="-457200">
              <a:buFontTx/>
              <a:buAutoNum type="arabicPeriod" startAt="2"/>
              <a:defRPr/>
            </a:pPr>
            <a:r>
              <a:rPr lang="en-GB" sz="2000" dirty="0">
                <a:ea typeface="Geneva" charset="-128"/>
                <a:cs typeface="Arial" panose="020B0604020202020204" pitchFamily="34" charset="0"/>
              </a:rPr>
              <a:t>PPIs are contacts between proteins only (not protein-DNA, protein-RNA etc..)</a:t>
            </a:r>
          </a:p>
          <a:p>
            <a:pPr marL="457200" indent="-457200">
              <a:buFontTx/>
              <a:buAutoNum type="arabicPeriod" startAt="2"/>
              <a:defRPr/>
            </a:pPr>
            <a:endParaRPr lang="en-GB" sz="2000" dirty="0">
              <a:ea typeface="Geneva" charset="-128"/>
              <a:cs typeface="Arial" panose="020B0604020202020204" pitchFamily="34" charset="0"/>
            </a:endParaRPr>
          </a:p>
          <a:p>
            <a:pPr marL="457200" indent="-457200">
              <a:buFontTx/>
              <a:buAutoNum type="arabicPeriod" startAt="2"/>
              <a:defRPr/>
            </a:pPr>
            <a:r>
              <a:rPr lang="en-GB" sz="2000" dirty="0">
                <a:ea typeface="Geneva" charset="-128"/>
                <a:cs typeface="Arial" panose="020B0604020202020204" pitchFamily="34" charset="0"/>
              </a:rPr>
              <a:t>PPIs are specific and occur for a reason (not accidental)</a:t>
            </a:r>
          </a:p>
          <a:p>
            <a:pPr marL="457200" indent="-457200">
              <a:buFontTx/>
              <a:buAutoNum type="arabicPeriod" startAt="2"/>
              <a:defRPr/>
            </a:pPr>
            <a:endParaRPr lang="en-GB" sz="2000" dirty="0">
              <a:ea typeface="Geneva" charset="-128"/>
              <a:cs typeface="Arial" panose="020B0604020202020204" pitchFamily="34" charset="0"/>
            </a:endParaRPr>
          </a:p>
          <a:p>
            <a:pPr marL="457200" indent="-457200">
              <a:buFontTx/>
              <a:buAutoNum type="arabicPeriod" startAt="2"/>
              <a:defRPr/>
            </a:pPr>
            <a:r>
              <a:rPr lang="en-GB" sz="2000" dirty="0">
                <a:ea typeface="Geneva" charset="-128"/>
                <a:cs typeface="Arial" panose="020B0604020202020204" pitchFamily="34" charset="0"/>
              </a:rPr>
              <a:t> Interaction surfaces should be non-generic (evolved for a purpose)</a:t>
            </a:r>
          </a:p>
          <a:p>
            <a:pPr marL="457200" indent="-457200">
              <a:buFontTx/>
              <a:buAutoNum type="arabicPeriod" startAt="2"/>
              <a:defRPr/>
            </a:pPr>
            <a:endParaRPr lang="en-GB" sz="2000" dirty="0">
              <a:ea typeface="Geneva" charset="-128"/>
              <a:cs typeface="Arial" panose="020B0604020202020204" pitchFamily="34" charset="0"/>
            </a:endParaRPr>
          </a:p>
          <a:p>
            <a:pPr marL="457200" indent="-457200">
              <a:buFontTx/>
              <a:buAutoNum type="arabicPeriod" startAt="2"/>
              <a:defRPr/>
            </a:pPr>
            <a:r>
              <a:rPr lang="en-GB" sz="2000" dirty="0">
                <a:ea typeface="Geneva" charset="-128"/>
                <a:cs typeface="Arial" panose="020B0604020202020204" pitchFamily="34" charset="0"/>
              </a:rPr>
              <a:t> PPIs are not necessarily static but can also be transient (TF and transcription machinery)</a:t>
            </a:r>
          </a:p>
          <a:p>
            <a:pPr marL="457200" indent="-457200">
              <a:buFontTx/>
              <a:buAutoNum type="arabicPeriod" startAt="2"/>
              <a:defRPr/>
            </a:pPr>
            <a:endParaRPr lang="en-GB" sz="2000" dirty="0">
              <a:ea typeface="Geneva" charset="-128"/>
              <a:cs typeface="Arial" panose="020B0604020202020204" pitchFamily="34" charset="0"/>
            </a:endParaRPr>
          </a:p>
          <a:p>
            <a:pPr marL="457200" indent="-457200">
              <a:buFontTx/>
              <a:buAutoNum type="arabicPeriod" startAt="2"/>
              <a:defRPr/>
            </a:pPr>
            <a:r>
              <a:rPr lang="en-GB" sz="2000" dirty="0">
                <a:ea typeface="Geneva" charset="-128"/>
                <a:cs typeface="Arial" panose="020B0604020202020204" pitchFamily="34" charset="0"/>
              </a:rPr>
              <a:t>PPIs occur in specific biological context: not all possible interactions occur in all cells</a:t>
            </a: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73C3F-7AEF-7A44-8BDD-337D6BEAE2F3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543096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"/>
          <p:cNvSpPr txBox="1"/>
          <p:nvPr/>
        </p:nvSpPr>
        <p:spPr>
          <a:xfrm>
            <a:off x="323850" y="115888"/>
            <a:ext cx="78486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de-DE"/>
            </a:defPPr>
            <a:lvl1pPr>
              <a:defRPr sz="3200">
                <a:solidFill>
                  <a:srgbClr val="72AD46"/>
                </a:solidFill>
                <a:ea typeface="+mj-ea"/>
                <a:cs typeface="Arial" pitchFamily="34" charset="0"/>
              </a:defRPr>
            </a:lvl1pPr>
          </a:lstStyle>
          <a:p>
            <a:r>
              <a:rPr lang="en-GB" dirty="0"/>
              <a:t>An example</a:t>
            </a: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73C3F-7AEF-7A44-8BDD-337D6BEAE2F3}" type="slidenum">
              <a:rPr lang="fr-FR" smtClean="0"/>
              <a:t>14</a:t>
            </a:fld>
            <a:endParaRPr lang="fr-FR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E79002A-74A8-5578-8989-6849B59AC7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137" y="1581375"/>
            <a:ext cx="7786313" cy="462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56502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"/>
          <p:cNvSpPr txBox="1"/>
          <p:nvPr/>
        </p:nvSpPr>
        <p:spPr>
          <a:xfrm>
            <a:off x="323850" y="115888"/>
            <a:ext cx="78486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de-DE"/>
            </a:defPPr>
            <a:lvl1pPr>
              <a:defRPr sz="3200">
                <a:solidFill>
                  <a:srgbClr val="72AD46"/>
                </a:solidFill>
                <a:ea typeface="+mj-ea"/>
                <a:cs typeface="Arial" pitchFamily="34" charset="0"/>
              </a:defRPr>
            </a:lvl1pPr>
          </a:lstStyle>
          <a:p>
            <a:r>
              <a:rPr lang="en-GB" dirty="0"/>
              <a:t>The case of Scaffold proteins</a:t>
            </a: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73C3F-7AEF-7A44-8BDD-337D6BEAE2F3}" type="slidenum">
              <a:rPr lang="fr-FR" smtClean="0"/>
              <a:t>15</a:t>
            </a:fld>
            <a:endParaRPr lang="fr-FR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C27B6792-F752-AED0-079D-55D60ABF6393}"/>
              </a:ext>
            </a:extLst>
          </p:cNvPr>
          <p:cNvSpPr txBox="1"/>
          <p:nvPr/>
        </p:nvSpPr>
        <p:spPr>
          <a:xfrm>
            <a:off x="84407" y="1343465"/>
            <a:ext cx="91210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Definition: </a:t>
            </a:r>
            <a:r>
              <a:rPr lang="fr-BE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A </a:t>
            </a:r>
            <a:r>
              <a:rPr lang="fr-BE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protein</a:t>
            </a:r>
            <a:r>
              <a:rPr lang="fr-BE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fr-BE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whose</a:t>
            </a:r>
            <a:r>
              <a:rPr lang="fr-BE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main </a:t>
            </a:r>
            <a:r>
              <a:rPr lang="fr-BE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function</a:t>
            </a:r>
            <a:r>
              <a:rPr lang="fr-BE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fr-BE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is</a:t>
            </a:r>
            <a:r>
              <a:rPr lang="fr-BE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to </a:t>
            </a:r>
            <a:r>
              <a:rPr lang="fr-BE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bring</a:t>
            </a:r>
            <a:r>
              <a:rPr lang="fr-BE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fr-BE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other</a:t>
            </a:r>
            <a:r>
              <a:rPr lang="fr-BE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fr-BE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proteins</a:t>
            </a:r>
            <a:r>
              <a:rPr lang="fr-BE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fr-BE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together</a:t>
            </a:r>
            <a:r>
              <a:rPr lang="fr-BE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for </a:t>
            </a:r>
            <a:r>
              <a:rPr lang="fr-BE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them</a:t>
            </a:r>
            <a:r>
              <a:rPr lang="fr-BE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to </a:t>
            </a:r>
            <a:r>
              <a:rPr lang="fr-BE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interact</a:t>
            </a:r>
            <a:r>
              <a:rPr lang="fr-BE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.</a:t>
            </a:r>
            <a:endParaRPr lang="en-US" dirty="0"/>
          </a:p>
        </p:txBody>
      </p:sp>
      <p:pic>
        <p:nvPicPr>
          <p:cNvPr id="6148" name="Picture 4" descr="Scaffold Proteins Research Tools - Creative BioMart - Creative BioMart">
            <a:extLst>
              <a:ext uri="{FF2B5EF4-FFF2-40B4-BE49-F238E27FC236}">
                <a16:creationId xmlns:a16="http://schemas.microsoft.com/office/drawing/2014/main" id="{4D41CAFF-ABBF-AD92-CFBC-8023D2B12D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550" y="1944496"/>
            <a:ext cx="6016582" cy="3626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58540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73C3F-7AEF-7A44-8BDD-337D6BEAE2F3}" type="slidenum">
              <a:rPr lang="fr-FR" smtClean="0"/>
              <a:t>16</a:t>
            </a:fld>
            <a:endParaRPr lang="fr-FR"/>
          </a:p>
        </p:txBody>
      </p:sp>
      <p:sp>
        <p:nvSpPr>
          <p:cNvPr id="6" name="TextBox 22"/>
          <p:cNvSpPr txBox="1"/>
          <p:nvPr/>
        </p:nvSpPr>
        <p:spPr>
          <a:xfrm>
            <a:off x="323850" y="115888"/>
            <a:ext cx="867568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de-DE"/>
            </a:defPPr>
            <a:lvl1pPr>
              <a:defRPr sz="3200">
                <a:solidFill>
                  <a:srgbClr val="72AD46"/>
                </a:solidFill>
                <a:ea typeface="+mj-ea"/>
                <a:cs typeface="Arial" pitchFamily="34" charset="0"/>
              </a:defRPr>
            </a:lvl1pPr>
          </a:lstStyle>
          <a:p>
            <a:r>
              <a:rPr lang="en-GB" sz="2800" dirty="0"/>
              <a:t>The arsenal of Protein-protein detection methods</a:t>
            </a:r>
          </a:p>
        </p:txBody>
      </p:sp>
      <p:pic>
        <p:nvPicPr>
          <p:cNvPr id="7" name="Image 6" descr="Capture d’écran 2021-10-21 à 19.27.2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0000"/>
            <a:ext cx="9144000" cy="4308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4168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6"/>
          <p:cNvGrpSpPr/>
          <p:nvPr/>
        </p:nvGrpSpPr>
        <p:grpSpPr>
          <a:xfrm>
            <a:off x="16254" y="687660"/>
            <a:ext cx="8823325" cy="1906587"/>
            <a:chOff x="212725" y="4259263"/>
            <a:chExt cx="8823325" cy="1906587"/>
          </a:xfrm>
        </p:grpSpPr>
        <p:pic>
          <p:nvPicPr>
            <p:cNvPr id="12" name="Picture 1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17875" y="4770438"/>
              <a:ext cx="1182688" cy="1285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1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73200" y="4751388"/>
              <a:ext cx="1114425" cy="1327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2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33988" y="4676775"/>
              <a:ext cx="3765550" cy="14239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Right Arrow 24"/>
            <p:cNvSpPr/>
            <p:nvPr/>
          </p:nvSpPr>
          <p:spPr>
            <a:xfrm>
              <a:off x="2770188" y="5438775"/>
              <a:ext cx="474662" cy="149225"/>
            </a:xfrm>
            <a:prstGeom prst="right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Right Arrow 25"/>
            <p:cNvSpPr/>
            <p:nvPr/>
          </p:nvSpPr>
          <p:spPr>
            <a:xfrm>
              <a:off x="4602163" y="5438775"/>
              <a:ext cx="474662" cy="149225"/>
            </a:xfrm>
            <a:prstGeom prst="right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Text Box 5"/>
            <p:cNvSpPr txBox="1">
              <a:spLocks noChangeArrowheads="1"/>
            </p:cNvSpPr>
            <p:nvPr/>
          </p:nvSpPr>
          <p:spPr bwMode="auto">
            <a:xfrm>
              <a:off x="3519488" y="4265613"/>
              <a:ext cx="3429000" cy="4016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>
                      <a:alpha val="59999"/>
                    </a:srgbClr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itchFamily="34" charset="0"/>
                  <a:ea typeface="Geneva"/>
                  <a:cs typeface="Geneva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itchFamily="34" charset="0"/>
                  <a:ea typeface="Geneva"/>
                  <a:cs typeface="Geneva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itchFamily="34" charset="0"/>
                  <a:ea typeface="Geneva"/>
                  <a:cs typeface="Geneva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itchFamily="34" charset="0"/>
                  <a:ea typeface="Geneva"/>
                  <a:cs typeface="Geneva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itchFamily="34" charset="0"/>
                  <a:ea typeface="Geneva"/>
                  <a:cs typeface="Geneva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Geneva"/>
                  <a:cs typeface="Geneva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Geneva"/>
                  <a:cs typeface="Geneva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Geneva"/>
                  <a:cs typeface="Geneva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Geneva"/>
                  <a:cs typeface="Geneva"/>
                </a:defRPr>
              </a:lvl9pPr>
            </a:lstStyle>
            <a:p>
              <a:pPr algn="ctr"/>
              <a:r>
                <a:rPr lang="es-ES_tradnl" sz="2000" b="1" dirty="0">
                  <a:solidFill>
                    <a:srgbClr val="BC1E0A"/>
                  </a:solidFill>
                  <a:cs typeface="Arial" panose="020B0604020202020204" pitchFamily="34" charset="0"/>
                </a:rPr>
                <a:t>X-</a:t>
              </a:r>
              <a:r>
                <a:rPr lang="es-ES_tradnl" sz="2000" b="1" dirty="0" err="1">
                  <a:solidFill>
                    <a:srgbClr val="BC1E0A"/>
                  </a:solidFill>
                  <a:cs typeface="Arial" panose="020B0604020202020204" pitchFamily="34" charset="0"/>
                </a:rPr>
                <a:t>ray</a:t>
              </a:r>
              <a:r>
                <a:rPr lang="es-ES_tradnl" sz="2000" b="1" dirty="0">
                  <a:solidFill>
                    <a:srgbClr val="BC1E0A"/>
                  </a:solidFill>
                  <a:cs typeface="Arial" panose="020B0604020202020204" pitchFamily="34" charset="0"/>
                </a:rPr>
                <a:t> </a:t>
              </a:r>
              <a:r>
                <a:rPr lang="es-ES_tradnl" sz="2000" b="1" dirty="0" err="1">
                  <a:solidFill>
                    <a:srgbClr val="BC1E0A"/>
                  </a:solidFill>
                  <a:cs typeface="Arial" panose="020B0604020202020204" pitchFamily="34" charset="0"/>
                </a:rPr>
                <a:t>diffraction</a:t>
              </a:r>
              <a:r>
                <a:rPr lang="es-ES_tradnl" sz="2000" b="1" dirty="0">
                  <a:solidFill>
                    <a:srgbClr val="BC1E0A"/>
                  </a:solidFill>
                  <a:cs typeface="Arial" panose="020B0604020202020204" pitchFamily="34" charset="0"/>
                </a:rPr>
                <a:t> </a:t>
              </a:r>
              <a:r>
                <a:rPr lang="es-ES_tradnl" sz="2000" b="1" dirty="0" err="1">
                  <a:solidFill>
                    <a:srgbClr val="BC1E0A"/>
                  </a:solidFill>
                  <a:cs typeface="Arial" panose="020B0604020202020204" pitchFamily="34" charset="0"/>
                </a:rPr>
                <a:t>studies</a:t>
              </a:r>
              <a:endParaRPr lang="es-ES_tradnl" sz="2000" b="1" dirty="0">
                <a:solidFill>
                  <a:srgbClr val="BC1E0A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8" name="Rounded Rectangle 27"/>
            <p:cNvSpPr/>
            <p:nvPr/>
          </p:nvSpPr>
          <p:spPr>
            <a:xfrm>
              <a:off x="1403350" y="4259263"/>
              <a:ext cx="7632700" cy="1900237"/>
            </a:xfrm>
            <a:prstGeom prst="roundRect">
              <a:avLst>
                <a:gd name="adj" fmla="val 5652"/>
              </a:avLst>
            </a:prstGeom>
            <a:noFill/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Left Brace 19"/>
            <p:cNvSpPr/>
            <p:nvPr/>
          </p:nvSpPr>
          <p:spPr>
            <a:xfrm>
              <a:off x="1116013" y="4270375"/>
              <a:ext cx="142875" cy="1871663"/>
            </a:xfrm>
            <a:prstGeom prst="leftBrac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GB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TextBox 22"/>
            <p:cNvSpPr txBox="1">
              <a:spLocks noChangeArrowheads="1"/>
            </p:cNvSpPr>
            <p:nvPr/>
          </p:nvSpPr>
          <p:spPr bwMode="auto">
            <a:xfrm rot="16200000">
              <a:off x="-325437" y="4797425"/>
              <a:ext cx="1906587" cy="830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itchFamily="34" charset="0"/>
                  <a:ea typeface="Geneva"/>
                  <a:cs typeface="Geneva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itchFamily="34" charset="0"/>
                  <a:ea typeface="Geneva"/>
                  <a:cs typeface="Geneva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itchFamily="34" charset="0"/>
                  <a:ea typeface="Geneva"/>
                  <a:cs typeface="Geneva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itchFamily="34" charset="0"/>
                  <a:ea typeface="Geneva"/>
                  <a:cs typeface="Geneva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itchFamily="34" charset="0"/>
                  <a:ea typeface="Geneva"/>
                  <a:cs typeface="Geneva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Geneva"/>
                  <a:cs typeface="Geneva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Geneva"/>
                  <a:cs typeface="Geneva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Geneva"/>
                  <a:cs typeface="Geneva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Geneva"/>
                  <a:cs typeface="Geneva"/>
                </a:defRPr>
              </a:lvl9pPr>
            </a:lstStyle>
            <a:p>
              <a:pPr algn="ctr"/>
              <a:r>
                <a:rPr lang="en-GB">
                  <a:solidFill>
                    <a:srgbClr val="00B050"/>
                  </a:solidFill>
                  <a:cs typeface="Arial" panose="020B0604020202020204" pitchFamily="34" charset="0"/>
                </a:rPr>
                <a:t>Low-throughput</a:t>
              </a:r>
            </a:p>
          </p:txBody>
        </p:sp>
      </p:grpSp>
      <p:sp>
        <p:nvSpPr>
          <p:cNvPr id="25" name="TextBox 22"/>
          <p:cNvSpPr txBox="1"/>
          <p:nvPr/>
        </p:nvSpPr>
        <p:spPr>
          <a:xfrm>
            <a:off x="323850" y="115888"/>
            <a:ext cx="867568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de-DE"/>
            </a:defPPr>
            <a:lvl1pPr>
              <a:defRPr sz="3200">
                <a:solidFill>
                  <a:srgbClr val="72AD46"/>
                </a:solidFill>
                <a:ea typeface="+mj-ea"/>
                <a:cs typeface="Arial" pitchFamily="34" charset="0"/>
              </a:defRPr>
            </a:lvl1pPr>
          </a:lstStyle>
          <a:p>
            <a:r>
              <a:rPr lang="en-GB" sz="2800" dirty="0"/>
              <a:t>“Classical” Protein-protein interaction detection methods</a:t>
            </a: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73C3F-7AEF-7A44-8BDD-337D6BEAE2F3}" type="slidenum">
              <a:rPr lang="fr-FR" smtClean="0"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429718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"/>
          <p:cNvSpPr txBox="1"/>
          <p:nvPr/>
        </p:nvSpPr>
        <p:spPr>
          <a:xfrm>
            <a:off x="1624404" y="136525"/>
            <a:ext cx="589519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de-DE"/>
            </a:defPPr>
            <a:lvl1pPr>
              <a:defRPr sz="3200">
                <a:solidFill>
                  <a:srgbClr val="72AD46"/>
                </a:solidFill>
                <a:ea typeface="+mj-ea"/>
                <a:cs typeface="Arial" pitchFamily="34" charset="0"/>
              </a:defRPr>
            </a:lvl1pPr>
          </a:lstStyle>
          <a:p>
            <a:pPr algn="ctr"/>
            <a:r>
              <a:rPr lang="en-GB" dirty="0"/>
              <a:t>Low throughput classic method: Co-Immuno-Precipitation </a:t>
            </a: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73C3F-7AEF-7A44-8BDD-337D6BEAE2F3}" type="slidenum">
              <a:rPr lang="fr-FR" smtClean="0"/>
              <a:t>18</a:t>
            </a:fld>
            <a:endParaRPr lang="fr-FR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5A439FAB-09C6-29D3-568B-20A62626E2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41" t="39806" r="32000" b="26542"/>
          <a:stretch/>
        </p:blipFill>
        <p:spPr bwMode="auto">
          <a:xfrm>
            <a:off x="2152603" y="3990788"/>
            <a:ext cx="5057185" cy="2601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>
            <a:extLst>
              <a:ext uri="{FF2B5EF4-FFF2-40B4-BE49-F238E27FC236}">
                <a16:creationId xmlns:a16="http://schemas.microsoft.com/office/drawing/2014/main" id="{6A91BF4D-C7FA-1959-61AC-E852865A03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758" y="1757071"/>
            <a:ext cx="5484116" cy="2119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1760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"/>
          <p:cNvSpPr txBox="1"/>
          <p:nvPr/>
        </p:nvSpPr>
        <p:spPr>
          <a:xfrm>
            <a:off x="0" y="136525"/>
            <a:ext cx="9144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de-DE"/>
            </a:defPPr>
            <a:lvl1pPr>
              <a:defRPr sz="3200">
                <a:solidFill>
                  <a:srgbClr val="72AD46"/>
                </a:solidFill>
                <a:ea typeface="+mj-ea"/>
                <a:cs typeface="Arial" pitchFamily="34" charset="0"/>
              </a:defRPr>
            </a:lvl1pPr>
          </a:lstStyle>
          <a:p>
            <a:r>
              <a:rPr lang="en-GB" dirty="0"/>
              <a:t>Advances in live Protein-protein interactions (</a:t>
            </a:r>
            <a:r>
              <a:rPr lang="en-GB" dirty="0" err="1"/>
              <a:t>smFRET</a:t>
            </a:r>
            <a:r>
              <a:rPr lang="en-GB" dirty="0"/>
              <a:t>)</a:t>
            </a: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73C3F-7AEF-7A44-8BDD-337D6BEAE2F3}" type="slidenum">
              <a:rPr lang="fr-FR" smtClean="0"/>
              <a:t>19</a:t>
            </a:fld>
            <a:endParaRPr lang="fr-FR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59F1A9C-E1C1-B9DC-13E5-D3A70EB391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3194840"/>
            <a:ext cx="7772400" cy="316151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F970F43F-E582-B18E-0DA0-C767390CD5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804724"/>
            <a:ext cx="4983617" cy="2039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29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"/>
          <p:cNvSpPr txBox="1"/>
          <p:nvPr/>
        </p:nvSpPr>
        <p:spPr>
          <a:xfrm>
            <a:off x="323850" y="115888"/>
            <a:ext cx="78486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de-DE"/>
            </a:defPPr>
            <a:lvl1pPr>
              <a:defRPr sz="3200">
                <a:solidFill>
                  <a:srgbClr val="72AD46"/>
                </a:solidFill>
                <a:ea typeface="+mj-ea"/>
                <a:cs typeface="Arial" pitchFamily="34" charset="0"/>
              </a:defRPr>
            </a:lvl1pPr>
          </a:lstStyle>
          <a:p>
            <a:r>
              <a:rPr lang="en-GB" dirty="0"/>
              <a:t>Some definitions…</a:t>
            </a:r>
          </a:p>
        </p:txBody>
      </p:sp>
      <p:sp>
        <p:nvSpPr>
          <p:cNvPr id="5" name="TextBox 2"/>
          <p:cNvSpPr txBox="1"/>
          <p:nvPr/>
        </p:nvSpPr>
        <p:spPr>
          <a:xfrm>
            <a:off x="350593" y="1052736"/>
            <a:ext cx="842461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000" b="1" dirty="0">
                <a:cs typeface="Arial" panose="020B0604020202020204" pitchFamily="34" charset="0"/>
              </a:rPr>
              <a:t>Protein-protein interactions (PPIs)</a:t>
            </a:r>
            <a:r>
              <a:rPr lang="en-GB" sz="2000" dirty="0">
                <a:cs typeface="Arial" panose="020B0604020202020204" pitchFamily="34" charset="0"/>
              </a:rPr>
              <a:t>: </a:t>
            </a:r>
            <a:r>
              <a:rPr lang="en-GB" sz="2000" b="1" dirty="0">
                <a:cs typeface="Arial" panose="020B0604020202020204" pitchFamily="34" charset="0"/>
              </a:rPr>
              <a:t>physical</a:t>
            </a:r>
            <a:r>
              <a:rPr lang="en-GB" sz="2000" dirty="0">
                <a:cs typeface="Arial" panose="020B0604020202020204" pitchFamily="34" charset="0"/>
              </a:rPr>
              <a:t> and </a:t>
            </a:r>
            <a:r>
              <a:rPr lang="en-GB" sz="2000" b="1" dirty="0">
                <a:cs typeface="Arial" panose="020B0604020202020204" pitchFamily="34" charset="0"/>
              </a:rPr>
              <a:t>selective</a:t>
            </a:r>
            <a:r>
              <a:rPr lang="en-GB" sz="2000" dirty="0">
                <a:cs typeface="Arial" panose="020B0604020202020204" pitchFamily="34" charset="0"/>
              </a:rPr>
              <a:t> contacts that happen between pairs of proteins, in </a:t>
            </a:r>
            <a:r>
              <a:rPr lang="en-GB" sz="2000" b="1" dirty="0">
                <a:cs typeface="Arial" panose="020B0604020202020204" pitchFamily="34" charset="0"/>
              </a:rPr>
              <a:t>certain molecular regions</a:t>
            </a:r>
            <a:r>
              <a:rPr lang="en-GB" sz="2000" dirty="0">
                <a:cs typeface="Arial" panose="020B0604020202020204" pitchFamily="34" charset="0"/>
              </a:rPr>
              <a:t> and in a </a:t>
            </a:r>
            <a:r>
              <a:rPr lang="en-GB" sz="2000" b="1" dirty="0">
                <a:cs typeface="Arial" panose="020B0604020202020204" pitchFamily="34" charset="0"/>
              </a:rPr>
              <a:t>defined biological context</a:t>
            </a:r>
            <a:r>
              <a:rPr lang="en-GB" sz="2000" dirty="0">
                <a:cs typeface="Arial" panose="020B0604020202020204" pitchFamily="34" charset="0"/>
              </a:rPr>
              <a:t>. </a:t>
            </a:r>
          </a:p>
        </p:txBody>
      </p:sp>
      <p:sp>
        <p:nvSpPr>
          <p:cNvPr id="6" name="TextBox 3"/>
          <p:cNvSpPr txBox="1"/>
          <p:nvPr/>
        </p:nvSpPr>
        <p:spPr>
          <a:xfrm>
            <a:off x="350593" y="2204864"/>
            <a:ext cx="84246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000" b="1" dirty="0">
                <a:cs typeface="Arial" panose="020B0604020202020204" pitchFamily="34" charset="0"/>
              </a:rPr>
              <a:t>Interactome</a:t>
            </a:r>
            <a:r>
              <a:rPr lang="en-GB" sz="2000" dirty="0">
                <a:cs typeface="Arial" panose="020B0604020202020204" pitchFamily="34" charset="0"/>
              </a:rPr>
              <a:t>: the </a:t>
            </a:r>
            <a:r>
              <a:rPr lang="en-GB" sz="2000" b="1" dirty="0">
                <a:cs typeface="Arial" panose="020B0604020202020204" pitchFamily="34" charset="0"/>
              </a:rPr>
              <a:t>totality</a:t>
            </a:r>
            <a:r>
              <a:rPr lang="en-GB" sz="2000" dirty="0">
                <a:cs typeface="Arial" panose="020B0604020202020204" pitchFamily="34" charset="0"/>
              </a:rPr>
              <a:t> of PPIs that happen in a cell / in an organism / in a specific biological context...</a:t>
            </a:r>
          </a:p>
        </p:txBody>
      </p:sp>
      <p:sp>
        <p:nvSpPr>
          <p:cNvPr id="7" name="TextBox 4"/>
          <p:cNvSpPr txBox="1"/>
          <p:nvPr/>
        </p:nvSpPr>
        <p:spPr>
          <a:xfrm>
            <a:off x="350593" y="3068960"/>
            <a:ext cx="842461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000" b="1" dirty="0">
                <a:cs typeface="Arial" panose="020B0604020202020204" pitchFamily="34" charset="0"/>
              </a:rPr>
              <a:t>Protein-protein interaction network</a:t>
            </a:r>
            <a:r>
              <a:rPr lang="en-GB" sz="2000" dirty="0">
                <a:cs typeface="Arial" panose="020B0604020202020204" pitchFamily="34" charset="0"/>
              </a:rPr>
              <a:t>: </a:t>
            </a:r>
            <a:r>
              <a:rPr lang="en-GB" sz="2000" b="1" dirty="0">
                <a:cs typeface="Arial" panose="020B0604020202020204" pitchFamily="34" charset="0"/>
              </a:rPr>
              <a:t>Graphical representation </a:t>
            </a:r>
            <a:r>
              <a:rPr lang="en-GB" sz="2000" dirty="0">
                <a:cs typeface="Arial" panose="020B0604020202020204" pitchFamily="34" charset="0"/>
              </a:rPr>
              <a:t>of a group of PPIs in which proteins are represented as </a:t>
            </a:r>
            <a:r>
              <a:rPr lang="en-GB" sz="2000" b="1" dirty="0">
                <a:cs typeface="Arial" panose="020B0604020202020204" pitchFamily="34" charset="0"/>
              </a:rPr>
              <a:t>nodes</a:t>
            </a:r>
            <a:r>
              <a:rPr lang="en-GB" sz="2000" dirty="0">
                <a:cs typeface="Arial" panose="020B0604020202020204" pitchFamily="34" charset="0"/>
              </a:rPr>
              <a:t> and interactions as </a:t>
            </a:r>
            <a:r>
              <a:rPr lang="en-GB" sz="2000" b="1" dirty="0">
                <a:cs typeface="Arial" panose="020B0604020202020204" pitchFamily="34" charset="0"/>
              </a:rPr>
              <a:t>edges</a:t>
            </a:r>
            <a:r>
              <a:rPr lang="en-GB" sz="2000" dirty="0">
                <a:cs typeface="Arial" panose="020B0604020202020204" pitchFamily="34" charset="0"/>
              </a:rPr>
              <a:t>. </a:t>
            </a:r>
          </a:p>
        </p:txBody>
      </p:sp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4306173"/>
            <a:ext cx="2430885" cy="216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4149080"/>
            <a:ext cx="2803638" cy="23136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73C3F-7AEF-7A44-8BDD-337D6BEAE2F3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274885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73C3F-7AEF-7A44-8BDD-337D6BEAE2F3}" type="slidenum">
              <a:rPr lang="fr-FR" smtClean="0"/>
              <a:t>20</a:t>
            </a:fld>
            <a:endParaRPr lang="fr-FR"/>
          </a:p>
        </p:txBody>
      </p:sp>
      <p:sp>
        <p:nvSpPr>
          <p:cNvPr id="3" name="ZoneTexte 2"/>
          <p:cNvSpPr txBox="1"/>
          <p:nvPr/>
        </p:nvSpPr>
        <p:spPr>
          <a:xfrm>
            <a:off x="2501104" y="760968"/>
            <a:ext cx="31551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Surface Plasmon Resonance</a:t>
            </a:r>
          </a:p>
        </p:txBody>
      </p:sp>
      <p:sp>
        <p:nvSpPr>
          <p:cNvPr id="7" name="TextBox 22"/>
          <p:cNvSpPr txBox="1"/>
          <p:nvPr/>
        </p:nvSpPr>
        <p:spPr>
          <a:xfrm>
            <a:off x="323850" y="115888"/>
            <a:ext cx="867568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de-DE"/>
            </a:defPPr>
            <a:lvl1pPr>
              <a:defRPr sz="3200">
                <a:solidFill>
                  <a:srgbClr val="72AD46"/>
                </a:solidFill>
                <a:ea typeface="+mj-ea"/>
                <a:cs typeface="Arial" pitchFamily="34" charset="0"/>
              </a:defRPr>
            </a:lvl1pPr>
          </a:lstStyle>
          <a:p>
            <a:r>
              <a:rPr lang="en-GB" sz="2800" dirty="0"/>
              <a:t>“Modern” Protein-protein interaction detection methods</a:t>
            </a:r>
          </a:p>
        </p:txBody>
      </p:sp>
      <p:pic>
        <p:nvPicPr>
          <p:cNvPr id="4100" name="Picture 4" descr="Surface Plasmon Resonance (SPR) Spectrometry - Creative Biolabs">
            <a:extLst>
              <a:ext uri="{FF2B5EF4-FFF2-40B4-BE49-F238E27FC236}">
                <a16:creationId xmlns:a16="http://schemas.microsoft.com/office/drawing/2014/main" id="{32FDE80D-2AD0-050A-2263-EF0C68BF77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940" y="1884897"/>
            <a:ext cx="3698621" cy="3518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e 7">
            <a:extLst>
              <a:ext uri="{FF2B5EF4-FFF2-40B4-BE49-F238E27FC236}">
                <a16:creationId xmlns:a16="http://schemas.microsoft.com/office/drawing/2014/main" id="{635D8263-0954-94D2-678D-973113742CD6}"/>
              </a:ext>
            </a:extLst>
          </p:cNvPr>
          <p:cNvGrpSpPr/>
          <p:nvPr/>
        </p:nvGrpSpPr>
        <p:grpSpPr>
          <a:xfrm>
            <a:off x="4751866" y="2298403"/>
            <a:ext cx="4111718" cy="3518362"/>
            <a:chOff x="3665964" y="2226733"/>
            <a:chExt cx="2537196" cy="1966470"/>
          </a:xfrm>
        </p:grpSpPr>
        <p:grpSp>
          <p:nvGrpSpPr>
            <p:cNvPr id="9" name="Groupe 8">
              <a:extLst>
                <a:ext uri="{FF2B5EF4-FFF2-40B4-BE49-F238E27FC236}">
                  <a16:creationId xmlns:a16="http://schemas.microsoft.com/office/drawing/2014/main" id="{573AB3C1-8EC9-B100-0CCC-232DD67478E4}"/>
                </a:ext>
              </a:extLst>
            </p:cNvPr>
            <p:cNvGrpSpPr/>
            <p:nvPr/>
          </p:nvGrpSpPr>
          <p:grpSpPr>
            <a:xfrm>
              <a:off x="3700572" y="3265927"/>
              <a:ext cx="2500226" cy="927276"/>
              <a:chOff x="3809038" y="5058705"/>
              <a:chExt cx="3654796" cy="1676681"/>
            </a:xfrm>
          </p:grpSpPr>
          <p:sp>
            <p:nvSpPr>
              <p:cNvPr id="4145" name="Line 236">
                <a:extLst>
                  <a:ext uri="{FF2B5EF4-FFF2-40B4-BE49-F238E27FC236}">
                    <a16:creationId xmlns:a16="http://schemas.microsoft.com/office/drawing/2014/main" id="{CD0B75E7-6C8D-D724-00C2-47E2E9A0463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009808" y="5262214"/>
                <a:ext cx="0" cy="121453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700" b="1"/>
              </a:p>
            </p:txBody>
          </p:sp>
          <p:sp>
            <p:nvSpPr>
              <p:cNvPr id="4146" name="Line 238">
                <a:extLst>
                  <a:ext uri="{FF2B5EF4-FFF2-40B4-BE49-F238E27FC236}">
                    <a16:creationId xmlns:a16="http://schemas.microsoft.com/office/drawing/2014/main" id="{2C1F6009-F307-20A9-491E-9A521C91F05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984384" y="6402808"/>
                <a:ext cx="34123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700" b="1"/>
              </a:p>
            </p:txBody>
          </p:sp>
          <p:sp>
            <p:nvSpPr>
              <p:cNvPr id="4147" name="Line 239">
                <a:extLst>
                  <a:ext uri="{FF2B5EF4-FFF2-40B4-BE49-F238E27FC236}">
                    <a16:creationId xmlns:a16="http://schemas.microsoft.com/office/drawing/2014/main" id="{A1116991-287F-3863-A2F8-6DD39B0A58F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984384" y="6325929"/>
                <a:ext cx="34123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700" b="1"/>
              </a:p>
            </p:txBody>
          </p:sp>
          <p:sp>
            <p:nvSpPr>
              <p:cNvPr id="4148" name="Line 240">
                <a:extLst>
                  <a:ext uri="{FF2B5EF4-FFF2-40B4-BE49-F238E27FC236}">
                    <a16:creationId xmlns:a16="http://schemas.microsoft.com/office/drawing/2014/main" id="{231B0F2F-511D-E598-5321-3C822E265A8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984384" y="6249469"/>
                <a:ext cx="34123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700" b="1"/>
              </a:p>
            </p:txBody>
          </p:sp>
          <p:sp>
            <p:nvSpPr>
              <p:cNvPr id="4149" name="Line 241">
                <a:extLst>
                  <a:ext uri="{FF2B5EF4-FFF2-40B4-BE49-F238E27FC236}">
                    <a16:creationId xmlns:a16="http://schemas.microsoft.com/office/drawing/2014/main" id="{832FB008-BE15-377F-94F6-1D87163AA05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984384" y="6175109"/>
                <a:ext cx="34123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700" b="1"/>
              </a:p>
            </p:txBody>
          </p:sp>
          <p:sp>
            <p:nvSpPr>
              <p:cNvPr id="4150" name="Line 242">
                <a:extLst>
                  <a:ext uri="{FF2B5EF4-FFF2-40B4-BE49-F238E27FC236}">
                    <a16:creationId xmlns:a16="http://schemas.microsoft.com/office/drawing/2014/main" id="{408953AA-656F-DDA4-EADA-BB1A7DF3829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984384" y="6098230"/>
                <a:ext cx="34123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700" b="1"/>
              </a:p>
            </p:txBody>
          </p:sp>
          <p:sp>
            <p:nvSpPr>
              <p:cNvPr id="4151" name="Line 243">
                <a:extLst>
                  <a:ext uri="{FF2B5EF4-FFF2-40B4-BE49-F238E27FC236}">
                    <a16:creationId xmlns:a16="http://schemas.microsoft.com/office/drawing/2014/main" id="{275365F4-9C0F-A621-E06A-802AE141BA0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984384" y="6021770"/>
                <a:ext cx="34123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700" b="1"/>
              </a:p>
            </p:txBody>
          </p:sp>
          <p:sp>
            <p:nvSpPr>
              <p:cNvPr id="4152" name="Line 244">
                <a:extLst>
                  <a:ext uri="{FF2B5EF4-FFF2-40B4-BE49-F238E27FC236}">
                    <a16:creationId xmlns:a16="http://schemas.microsoft.com/office/drawing/2014/main" id="{E2097008-B8E5-A7B0-ED47-27C6A0E9899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984384" y="5947410"/>
                <a:ext cx="34123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700" b="1"/>
              </a:p>
            </p:txBody>
          </p:sp>
          <p:sp>
            <p:nvSpPr>
              <p:cNvPr id="4153" name="Line 245">
                <a:extLst>
                  <a:ext uri="{FF2B5EF4-FFF2-40B4-BE49-F238E27FC236}">
                    <a16:creationId xmlns:a16="http://schemas.microsoft.com/office/drawing/2014/main" id="{F19A536D-44F9-DCE5-66A6-4E1A78E0C73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984384" y="5870951"/>
                <a:ext cx="34123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700" b="1"/>
              </a:p>
            </p:txBody>
          </p:sp>
          <p:sp>
            <p:nvSpPr>
              <p:cNvPr id="4154" name="Line 246">
                <a:extLst>
                  <a:ext uri="{FF2B5EF4-FFF2-40B4-BE49-F238E27FC236}">
                    <a16:creationId xmlns:a16="http://schemas.microsoft.com/office/drawing/2014/main" id="{0838C11C-3E0B-3BFD-4F64-CD8089C8540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984384" y="5794071"/>
                <a:ext cx="34123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700" b="1"/>
              </a:p>
            </p:txBody>
          </p:sp>
          <p:sp>
            <p:nvSpPr>
              <p:cNvPr id="4155" name="Line 247">
                <a:extLst>
                  <a:ext uri="{FF2B5EF4-FFF2-40B4-BE49-F238E27FC236}">
                    <a16:creationId xmlns:a16="http://schemas.microsoft.com/office/drawing/2014/main" id="{88C01B0F-9D30-98EA-6822-2CC2235B4DA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984384" y="5720132"/>
                <a:ext cx="34123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700" b="1"/>
              </a:p>
            </p:txBody>
          </p:sp>
          <p:sp>
            <p:nvSpPr>
              <p:cNvPr id="4156" name="Line 248">
                <a:extLst>
                  <a:ext uri="{FF2B5EF4-FFF2-40B4-BE49-F238E27FC236}">
                    <a16:creationId xmlns:a16="http://schemas.microsoft.com/office/drawing/2014/main" id="{DBDB526E-1EC0-43D5-57FC-7C570A33550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984384" y="5643252"/>
                <a:ext cx="34123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700" b="1"/>
              </a:p>
            </p:txBody>
          </p:sp>
          <p:sp>
            <p:nvSpPr>
              <p:cNvPr id="4157" name="Line 249">
                <a:extLst>
                  <a:ext uri="{FF2B5EF4-FFF2-40B4-BE49-F238E27FC236}">
                    <a16:creationId xmlns:a16="http://schemas.microsoft.com/office/drawing/2014/main" id="{1BE213B0-0D7B-5BA4-D5B4-FFD1C84465F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984384" y="5566372"/>
                <a:ext cx="34123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700" b="1"/>
              </a:p>
            </p:txBody>
          </p:sp>
          <p:sp>
            <p:nvSpPr>
              <p:cNvPr id="4158" name="Line 250">
                <a:extLst>
                  <a:ext uri="{FF2B5EF4-FFF2-40B4-BE49-F238E27FC236}">
                    <a16:creationId xmlns:a16="http://schemas.microsoft.com/office/drawing/2014/main" id="{70DFE06B-6622-C4F3-4950-D37BDA1EF42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984384" y="5492433"/>
                <a:ext cx="34123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700" b="1"/>
              </a:p>
            </p:txBody>
          </p:sp>
          <p:sp>
            <p:nvSpPr>
              <p:cNvPr id="4159" name="Line 251">
                <a:extLst>
                  <a:ext uri="{FF2B5EF4-FFF2-40B4-BE49-F238E27FC236}">
                    <a16:creationId xmlns:a16="http://schemas.microsoft.com/office/drawing/2014/main" id="{FE71FDD1-19E2-9E5C-2713-1C0EB2ACC8A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984384" y="5415553"/>
                <a:ext cx="34123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700" b="1"/>
              </a:p>
            </p:txBody>
          </p:sp>
          <p:sp>
            <p:nvSpPr>
              <p:cNvPr id="4160" name="Line 252">
                <a:extLst>
                  <a:ext uri="{FF2B5EF4-FFF2-40B4-BE49-F238E27FC236}">
                    <a16:creationId xmlns:a16="http://schemas.microsoft.com/office/drawing/2014/main" id="{4D0B3394-B89D-1CA1-3676-12B83EE2439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984384" y="5338673"/>
                <a:ext cx="34123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700" b="1"/>
              </a:p>
            </p:txBody>
          </p:sp>
          <p:sp>
            <p:nvSpPr>
              <p:cNvPr id="4161" name="Line 253">
                <a:extLst>
                  <a:ext uri="{FF2B5EF4-FFF2-40B4-BE49-F238E27FC236}">
                    <a16:creationId xmlns:a16="http://schemas.microsoft.com/office/drawing/2014/main" id="{BC620D45-AB18-87DB-CD3C-CF78F341507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984384" y="5262214"/>
                <a:ext cx="34123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700" b="1"/>
              </a:p>
            </p:txBody>
          </p:sp>
          <p:sp>
            <p:nvSpPr>
              <p:cNvPr id="4162" name="Line 254">
                <a:extLst>
                  <a:ext uri="{FF2B5EF4-FFF2-40B4-BE49-F238E27FC236}">
                    <a16:creationId xmlns:a16="http://schemas.microsoft.com/office/drawing/2014/main" id="{4B3D8FBE-43D9-F10B-245A-A094BBB6C1E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950930" y="6476747"/>
                <a:ext cx="84303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700" b="1"/>
              </a:p>
            </p:txBody>
          </p:sp>
          <p:sp>
            <p:nvSpPr>
              <p:cNvPr id="4163" name="Line 255">
                <a:extLst>
                  <a:ext uri="{FF2B5EF4-FFF2-40B4-BE49-F238E27FC236}">
                    <a16:creationId xmlns:a16="http://schemas.microsoft.com/office/drawing/2014/main" id="{10C0FF24-EA1F-C292-EBF2-B066CDB6324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950930" y="6325929"/>
                <a:ext cx="84303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700" b="1"/>
              </a:p>
            </p:txBody>
          </p:sp>
          <p:sp>
            <p:nvSpPr>
              <p:cNvPr id="4164" name="Line 256">
                <a:extLst>
                  <a:ext uri="{FF2B5EF4-FFF2-40B4-BE49-F238E27FC236}">
                    <a16:creationId xmlns:a16="http://schemas.microsoft.com/office/drawing/2014/main" id="{8B277518-B2A6-5C79-993E-4A029E07189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950930" y="6175109"/>
                <a:ext cx="84303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700" b="1"/>
              </a:p>
            </p:txBody>
          </p:sp>
          <p:sp>
            <p:nvSpPr>
              <p:cNvPr id="4165" name="Line 257">
                <a:extLst>
                  <a:ext uri="{FF2B5EF4-FFF2-40B4-BE49-F238E27FC236}">
                    <a16:creationId xmlns:a16="http://schemas.microsoft.com/office/drawing/2014/main" id="{BC739432-7053-DAD8-F5C6-FB8E9F3C755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950930" y="6021770"/>
                <a:ext cx="84303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700" b="1"/>
              </a:p>
            </p:txBody>
          </p:sp>
          <p:sp>
            <p:nvSpPr>
              <p:cNvPr id="4166" name="Line 258">
                <a:extLst>
                  <a:ext uri="{FF2B5EF4-FFF2-40B4-BE49-F238E27FC236}">
                    <a16:creationId xmlns:a16="http://schemas.microsoft.com/office/drawing/2014/main" id="{9892CBD4-E50C-467A-62BD-9763020568C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950930" y="5870951"/>
                <a:ext cx="84303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700" b="1"/>
              </a:p>
            </p:txBody>
          </p:sp>
          <p:sp>
            <p:nvSpPr>
              <p:cNvPr id="4167" name="Line 259">
                <a:extLst>
                  <a:ext uri="{FF2B5EF4-FFF2-40B4-BE49-F238E27FC236}">
                    <a16:creationId xmlns:a16="http://schemas.microsoft.com/office/drawing/2014/main" id="{39134DD2-038C-FFEC-421D-218F611ABA2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950930" y="5720132"/>
                <a:ext cx="84303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700" b="1"/>
              </a:p>
            </p:txBody>
          </p:sp>
          <p:sp>
            <p:nvSpPr>
              <p:cNvPr id="4168" name="Line 260">
                <a:extLst>
                  <a:ext uri="{FF2B5EF4-FFF2-40B4-BE49-F238E27FC236}">
                    <a16:creationId xmlns:a16="http://schemas.microsoft.com/office/drawing/2014/main" id="{2E478BFE-B8F5-513F-445B-2C9728CA7E2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950930" y="5566372"/>
                <a:ext cx="84303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700" b="1"/>
              </a:p>
            </p:txBody>
          </p:sp>
          <p:sp>
            <p:nvSpPr>
              <p:cNvPr id="4169" name="Line 261">
                <a:extLst>
                  <a:ext uri="{FF2B5EF4-FFF2-40B4-BE49-F238E27FC236}">
                    <a16:creationId xmlns:a16="http://schemas.microsoft.com/office/drawing/2014/main" id="{6C6CC9BE-22C9-B60D-C2DB-DD492FAFF35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950930" y="5415553"/>
                <a:ext cx="84303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700" b="1"/>
              </a:p>
            </p:txBody>
          </p:sp>
          <p:sp>
            <p:nvSpPr>
              <p:cNvPr id="4170" name="Line 262">
                <a:extLst>
                  <a:ext uri="{FF2B5EF4-FFF2-40B4-BE49-F238E27FC236}">
                    <a16:creationId xmlns:a16="http://schemas.microsoft.com/office/drawing/2014/main" id="{28D33ECA-9260-51C2-2C80-2BC5385A82D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950930" y="5262214"/>
                <a:ext cx="84303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700" b="1"/>
              </a:p>
            </p:txBody>
          </p:sp>
          <p:sp>
            <p:nvSpPr>
              <p:cNvPr id="4171" name="Rectangle 263">
                <a:extLst>
                  <a:ext uri="{FF2B5EF4-FFF2-40B4-BE49-F238E27FC236}">
                    <a16:creationId xmlns:a16="http://schemas.microsoft.com/office/drawing/2014/main" id="{18D28587-AFD2-B6E2-509E-7DBD77220E2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09038" y="6424346"/>
                <a:ext cx="117162" cy="1947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7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-3</a:t>
                </a:r>
                <a:endParaRPr kumimoji="0" lang="en-US" altLang="en-US" sz="7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4172" name="Rectangle 265">
                <a:extLst>
                  <a:ext uri="{FF2B5EF4-FFF2-40B4-BE49-F238E27FC236}">
                    <a16:creationId xmlns:a16="http://schemas.microsoft.com/office/drawing/2014/main" id="{59D45B97-D62F-9429-BACF-863187E5B3E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09038" y="6122708"/>
                <a:ext cx="117162" cy="1947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7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-2</a:t>
                </a:r>
                <a:endParaRPr kumimoji="0" lang="en-US" altLang="en-US" sz="7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4173" name="Rectangle 267">
                <a:extLst>
                  <a:ext uri="{FF2B5EF4-FFF2-40B4-BE49-F238E27FC236}">
                    <a16:creationId xmlns:a16="http://schemas.microsoft.com/office/drawing/2014/main" id="{055F02F2-E623-62C7-5690-1F582620F0A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09038" y="5818550"/>
                <a:ext cx="117162" cy="1947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7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-1</a:t>
                </a:r>
                <a:endParaRPr kumimoji="0" lang="en-US" altLang="en-US" sz="7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4174" name="Rectangle 269">
                <a:extLst>
                  <a:ext uri="{FF2B5EF4-FFF2-40B4-BE49-F238E27FC236}">
                    <a16:creationId xmlns:a16="http://schemas.microsoft.com/office/drawing/2014/main" id="{91A546DD-7195-09DC-1B58-6585D01C05A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53922" y="5513972"/>
                <a:ext cx="72642" cy="1947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7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0</a:t>
                </a:r>
                <a:endParaRPr kumimoji="0" lang="en-US" altLang="en-US" sz="7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4175" name="Rectangle 271">
                <a:extLst>
                  <a:ext uri="{FF2B5EF4-FFF2-40B4-BE49-F238E27FC236}">
                    <a16:creationId xmlns:a16="http://schemas.microsoft.com/office/drawing/2014/main" id="{7683A1D2-53FC-AB13-20A5-E9855F1103B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53922" y="5209813"/>
                <a:ext cx="72642" cy="1947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7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1</a:t>
                </a:r>
                <a:endParaRPr kumimoji="0" lang="en-US" altLang="en-US" sz="7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4176" name="Line 272">
                <a:extLst>
                  <a:ext uri="{FF2B5EF4-FFF2-40B4-BE49-F238E27FC236}">
                    <a16:creationId xmlns:a16="http://schemas.microsoft.com/office/drawing/2014/main" id="{2FB5F642-8F67-AD7E-34FA-D6A070248C0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09808" y="6476747"/>
                <a:ext cx="3125898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700" b="1"/>
              </a:p>
            </p:txBody>
          </p:sp>
          <p:sp>
            <p:nvSpPr>
              <p:cNvPr id="4177" name="Line 274">
                <a:extLst>
                  <a:ext uri="{FF2B5EF4-FFF2-40B4-BE49-F238E27FC236}">
                    <a16:creationId xmlns:a16="http://schemas.microsoft.com/office/drawing/2014/main" id="{3A42E28E-39C1-1DA6-07AA-FC1EC12E9F9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03839" y="6471706"/>
                <a:ext cx="0" cy="2100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700" b="1"/>
              </a:p>
            </p:txBody>
          </p:sp>
          <p:sp>
            <p:nvSpPr>
              <p:cNvPr id="4178" name="Line 276">
                <a:extLst>
                  <a:ext uri="{FF2B5EF4-FFF2-40B4-BE49-F238E27FC236}">
                    <a16:creationId xmlns:a16="http://schemas.microsoft.com/office/drawing/2014/main" id="{636E005E-A219-5BBB-94E1-84B86E1329C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595245" y="6471706"/>
                <a:ext cx="0" cy="2100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700" b="1"/>
              </a:p>
            </p:txBody>
          </p:sp>
          <p:sp>
            <p:nvSpPr>
              <p:cNvPr id="4179" name="Line 278">
                <a:extLst>
                  <a:ext uri="{FF2B5EF4-FFF2-40B4-BE49-F238E27FC236}">
                    <a16:creationId xmlns:a16="http://schemas.microsoft.com/office/drawing/2014/main" id="{79E732C4-8689-46CE-3BC9-F7862F5C699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983306" y="6471706"/>
                <a:ext cx="0" cy="2100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700" b="1"/>
              </a:p>
            </p:txBody>
          </p:sp>
          <p:sp>
            <p:nvSpPr>
              <p:cNvPr id="4180" name="Line 280">
                <a:extLst>
                  <a:ext uri="{FF2B5EF4-FFF2-40B4-BE49-F238E27FC236}">
                    <a16:creationId xmlns:a16="http://schemas.microsoft.com/office/drawing/2014/main" id="{6AA2EB9D-5C03-696E-1CB7-13F01D96A8B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374713" y="6471706"/>
                <a:ext cx="0" cy="2100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700" b="1"/>
              </a:p>
            </p:txBody>
          </p:sp>
          <p:sp>
            <p:nvSpPr>
              <p:cNvPr id="4181" name="Line 282">
                <a:extLst>
                  <a:ext uri="{FF2B5EF4-FFF2-40B4-BE49-F238E27FC236}">
                    <a16:creationId xmlns:a16="http://schemas.microsoft.com/office/drawing/2014/main" id="{29916B50-D2F0-F686-DC1F-9D3C4BFFB59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766788" y="6471706"/>
                <a:ext cx="0" cy="2100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700" b="1"/>
              </a:p>
            </p:txBody>
          </p:sp>
          <p:sp>
            <p:nvSpPr>
              <p:cNvPr id="4182" name="Line 284">
                <a:extLst>
                  <a:ext uri="{FF2B5EF4-FFF2-40B4-BE49-F238E27FC236}">
                    <a16:creationId xmlns:a16="http://schemas.microsoft.com/office/drawing/2014/main" id="{68DB558E-C295-B62E-6167-583732FD5DE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158195" y="6471706"/>
                <a:ext cx="0" cy="2100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700" b="1"/>
              </a:p>
            </p:txBody>
          </p:sp>
          <p:sp>
            <p:nvSpPr>
              <p:cNvPr id="4183" name="Line 286">
                <a:extLst>
                  <a:ext uri="{FF2B5EF4-FFF2-40B4-BE49-F238E27FC236}">
                    <a16:creationId xmlns:a16="http://schemas.microsoft.com/office/drawing/2014/main" id="{D3D85E02-7EE2-F571-0920-AA0975BFB7B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546256" y="6471706"/>
                <a:ext cx="0" cy="2100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700" b="1"/>
              </a:p>
            </p:txBody>
          </p:sp>
          <p:sp>
            <p:nvSpPr>
              <p:cNvPr id="4184" name="Line 288">
                <a:extLst>
                  <a:ext uri="{FF2B5EF4-FFF2-40B4-BE49-F238E27FC236}">
                    <a16:creationId xmlns:a16="http://schemas.microsoft.com/office/drawing/2014/main" id="{3B32304F-7D5C-718B-568D-4D85C12DE1F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937662" y="6471706"/>
                <a:ext cx="0" cy="2100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700" b="1"/>
              </a:p>
            </p:txBody>
          </p:sp>
          <p:sp>
            <p:nvSpPr>
              <p:cNvPr id="4185" name="Line 290">
                <a:extLst>
                  <a:ext uri="{FF2B5EF4-FFF2-40B4-BE49-F238E27FC236}">
                    <a16:creationId xmlns:a16="http://schemas.microsoft.com/office/drawing/2014/main" id="{AF05CD95-9000-B93F-AF2B-1623ED43109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09808" y="6461204"/>
                <a:ext cx="0" cy="5293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700" b="1"/>
              </a:p>
            </p:txBody>
          </p:sp>
          <p:sp>
            <p:nvSpPr>
              <p:cNvPr id="4186" name="Line 291">
                <a:extLst>
                  <a:ext uri="{FF2B5EF4-FFF2-40B4-BE49-F238E27FC236}">
                    <a16:creationId xmlns:a16="http://schemas.microsoft.com/office/drawing/2014/main" id="{FE1961B8-BF74-0087-5E14-554BB43C044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397200" y="6461204"/>
                <a:ext cx="0" cy="5293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700" b="1"/>
              </a:p>
            </p:txBody>
          </p:sp>
          <p:sp>
            <p:nvSpPr>
              <p:cNvPr id="4187" name="Line 292">
                <a:extLst>
                  <a:ext uri="{FF2B5EF4-FFF2-40B4-BE49-F238E27FC236}">
                    <a16:creationId xmlns:a16="http://schemas.microsoft.com/office/drawing/2014/main" id="{80F27A0D-AD93-7165-8F65-15C3322FDA2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789276" y="6461204"/>
                <a:ext cx="0" cy="5293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700" b="1"/>
              </a:p>
            </p:txBody>
          </p:sp>
          <p:sp>
            <p:nvSpPr>
              <p:cNvPr id="4188" name="Line 293">
                <a:extLst>
                  <a:ext uri="{FF2B5EF4-FFF2-40B4-BE49-F238E27FC236}">
                    <a16:creationId xmlns:a16="http://schemas.microsoft.com/office/drawing/2014/main" id="{996954D2-34AD-E205-9B4B-CE207990780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181351" y="6461204"/>
                <a:ext cx="0" cy="5293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700" b="1"/>
              </a:p>
            </p:txBody>
          </p:sp>
          <p:sp>
            <p:nvSpPr>
              <p:cNvPr id="4189" name="Line 294">
                <a:extLst>
                  <a:ext uri="{FF2B5EF4-FFF2-40B4-BE49-F238E27FC236}">
                    <a16:creationId xmlns:a16="http://schemas.microsoft.com/office/drawing/2014/main" id="{4F9AAD5E-A71B-3813-8415-F4F74BFA804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572758" y="6461204"/>
                <a:ext cx="0" cy="5293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700" b="1"/>
              </a:p>
            </p:txBody>
          </p:sp>
          <p:sp>
            <p:nvSpPr>
              <p:cNvPr id="4190" name="Line 295">
                <a:extLst>
                  <a:ext uri="{FF2B5EF4-FFF2-40B4-BE49-F238E27FC236}">
                    <a16:creationId xmlns:a16="http://schemas.microsoft.com/office/drawing/2014/main" id="{46C491CC-8920-8E39-F06A-FA03AD247A8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960150" y="6461204"/>
                <a:ext cx="0" cy="5293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700" b="1"/>
              </a:p>
            </p:txBody>
          </p:sp>
          <p:sp>
            <p:nvSpPr>
              <p:cNvPr id="4191" name="Line 296">
                <a:extLst>
                  <a:ext uri="{FF2B5EF4-FFF2-40B4-BE49-F238E27FC236}">
                    <a16:creationId xmlns:a16="http://schemas.microsoft.com/office/drawing/2014/main" id="{F0F4C16A-9DC7-C9D1-5D01-348DD6F67F7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352225" y="6461204"/>
                <a:ext cx="0" cy="5293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700" b="1"/>
              </a:p>
            </p:txBody>
          </p:sp>
          <p:sp>
            <p:nvSpPr>
              <p:cNvPr id="4192" name="Line 297">
                <a:extLst>
                  <a:ext uri="{FF2B5EF4-FFF2-40B4-BE49-F238E27FC236}">
                    <a16:creationId xmlns:a16="http://schemas.microsoft.com/office/drawing/2014/main" id="{3F26E28C-CE38-A648-CFD3-D8176A9CFC6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744300" y="6461204"/>
                <a:ext cx="0" cy="5293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700" b="1"/>
              </a:p>
            </p:txBody>
          </p:sp>
          <p:sp>
            <p:nvSpPr>
              <p:cNvPr id="4193" name="Line 298">
                <a:extLst>
                  <a:ext uri="{FF2B5EF4-FFF2-40B4-BE49-F238E27FC236}">
                    <a16:creationId xmlns:a16="http://schemas.microsoft.com/office/drawing/2014/main" id="{12B9E5A1-2A81-6BE2-AE12-0D431BC2F6A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135707" y="6461204"/>
                <a:ext cx="0" cy="5293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700" b="1"/>
              </a:p>
            </p:txBody>
          </p:sp>
          <p:sp>
            <p:nvSpPr>
              <p:cNvPr id="4194" name="Rectangle 299">
                <a:extLst>
                  <a:ext uri="{FF2B5EF4-FFF2-40B4-BE49-F238E27FC236}">
                    <a16:creationId xmlns:a16="http://schemas.microsoft.com/office/drawing/2014/main" id="{5274B7D9-0C1E-1A33-7921-C4DC1F3CB65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74886" y="6540605"/>
                <a:ext cx="72642" cy="1947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7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0</a:t>
                </a:r>
                <a:endParaRPr kumimoji="0" lang="en-US" altLang="en-US" sz="7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4195" name="Rectangle 300">
                <a:extLst>
                  <a:ext uri="{FF2B5EF4-FFF2-40B4-BE49-F238E27FC236}">
                    <a16:creationId xmlns:a16="http://schemas.microsoft.com/office/drawing/2014/main" id="{D8EFC4AD-36A4-13D6-4E26-34FC899CBDD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25744" y="6540604"/>
                <a:ext cx="145281" cy="1947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7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10</a:t>
                </a:r>
                <a:endParaRPr kumimoji="0" lang="en-US" altLang="en-US" sz="7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4196" name="Rectangle 301">
                <a:extLst>
                  <a:ext uri="{FF2B5EF4-FFF2-40B4-BE49-F238E27FC236}">
                    <a16:creationId xmlns:a16="http://schemas.microsoft.com/office/drawing/2014/main" id="{A2309120-7B61-9A32-4714-1F08482EE43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12602" y="6540604"/>
                <a:ext cx="145281" cy="1947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7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20</a:t>
                </a:r>
                <a:endParaRPr kumimoji="0" lang="en-US" altLang="en-US" sz="7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4197" name="Rectangle 302">
                <a:extLst>
                  <a:ext uri="{FF2B5EF4-FFF2-40B4-BE49-F238E27FC236}">
                    <a16:creationId xmlns:a16="http://schemas.microsoft.com/office/drawing/2014/main" id="{56A5821C-706F-6167-17F0-C88CF4B4BD7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09225" y="6540604"/>
                <a:ext cx="145281" cy="1947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7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30</a:t>
                </a:r>
                <a:endParaRPr kumimoji="0" lang="en-US" altLang="en-US" sz="7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4198" name="Rectangle 303">
                <a:extLst>
                  <a:ext uri="{FF2B5EF4-FFF2-40B4-BE49-F238E27FC236}">
                    <a16:creationId xmlns:a16="http://schemas.microsoft.com/office/drawing/2014/main" id="{017C1732-8136-6E89-9EDA-1AFCE2E9DC0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00631" y="6540604"/>
                <a:ext cx="145281" cy="1947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7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40</a:t>
                </a:r>
                <a:endParaRPr kumimoji="0" lang="en-US" altLang="en-US" sz="7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4199" name="Rectangle 304">
                <a:extLst>
                  <a:ext uri="{FF2B5EF4-FFF2-40B4-BE49-F238E27FC236}">
                    <a16:creationId xmlns:a16="http://schemas.microsoft.com/office/drawing/2014/main" id="{3F3CAC42-EFD4-2258-8FCE-AA69C03AE2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88693" y="6540604"/>
                <a:ext cx="145281" cy="1947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7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50</a:t>
                </a:r>
                <a:endParaRPr kumimoji="0" lang="en-US" altLang="en-US" sz="7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4200" name="Rectangle 305">
                <a:extLst>
                  <a:ext uri="{FF2B5EF4-FFF2-40B4-BE49-F238E27FC236}">
                    <a16:creationId xmlns:a16="http://schemas.microsoft.com/office/drawing/2014/main" id="{8D392A41-D109-EE38-2F24-B2AD762FDAA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80100" y="6540604"/>
                <a:ext cx="145281" cy="1947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7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60</a:t>
                </a:r>
                <a:endParaRPr kumimoji="0" lang="en-US" altLang="en-US" sz="7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4201" name="Rectangle 306">
                <a:extLst>
                  <a:ext uri="{FF2B5EF4-FFF2-40B4-BE49-F238E27FC236}">
                    <a16:creationId xmlns:a16="http://schemas.microsoft.com/office/drawing/2014/main" id="{419FBFF7-863F-0F18-2032-2373C35638A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672175" y="6540604"/>
                <a:ext cx="145281" cy="1947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7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70</a:t>
                </a:r>
                <a:endParaRPr kumimoji="0" lang="en-US" altLang="en-US" sz="7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4202" name="Rectangle 307">
                <a:extLst>
                  <a:ext uri="{FF2B5EF4-FFF2-40B4-BE49-F238E27FC236}">
                    <a16:creationId xmlns:a16="http://schemas.microsoft.com/office/drawing/2014/main" id="{2C9E19E9-04D3-2846-2C83-B7BEB460483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63582" y="6540604"/>
                <a:ext cx="145281" cy="1947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7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80</a:t>
                </a:r>
                <a:endParaRPr kumimoji="0" lang="en-US" altLang="en-US" sz="7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4203" name="Rectangle 312">
                <a:extLst>
                  <a:ext uri="{FF2B5EF4-FFF2-40B4-BE49-F238E27FC236}">
                    <a16:creationId xmlns:a16="http://schemas.microsoft.com/office/drawing/2014/main" id="{6D280144-1F65-051F-4ED1-5FC11C4DF65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57160" y="5058705"/>
                <a:ext cx="635020" cy="1947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700" b="1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C2 Mutant</a:t>
                </a:r>
                <a:endParaRPr kumimoji="0" lang="en-US" altLang="en-US" sz="7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4204" name="Freeform 313">
                <a:extLst>
                  <a:ext uri="{FF2B5EF4-FFF2-40B4-BE49-F238E27FC236}">
                    <a16:creationId xmlns:a16="http://schemas.microsoft.com/office/drawing/2014/main" id="{A52D8B3E-6410-8B35-3DA6-1C06A619D74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80369" y="6024290"/>
                <a:ext cx="75605" cy="50413"/>
              </a:xfrm>
              <a:custGeom>
                <a:avLst/>
                <a:gdLst>
                  <a:gd name="T0" fmla="*/ 0 w 113"/>
                  <a:gd name="T1" fmla="*/ 63 h 120"/>
                  <a:gd name="T2" fmla="*/ 57 w 113"/>
                  <a:gd name="T3" fmla="*/ 0 h 120"/>
                  <a:gd name="T4" fmla="*/ 113 w 113"/>
                  <a:gd name="T5" fmla="*/ 63 h 120"/>
                  <a:gd name="T6" fmla="*/ 57 w 113"/>
                  <a:gd name="T7" fmla="*/ 120 h 120"/>
                  <a:gd name="T8" fmla="*/ 0 w 113"/>
                  <a:gd name="T9" fmla="*/ 63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3" h="120">
                    <a:moveTo>
                      <a:pt x="0" y="63"/>
                    </a:moveTo>
                    <a:lnTo>
                      <a:pt x="57" y="0"/>
                    </a:lnTo>
                    <a:lnTo>
                      <a:pt x="113" y="63"/>
                    </a:lnTo>
                    <a:lnTo>
                      <a:pt x="57" y="120"/>
                    </a:lnTo>
                    <a:lnTo>
                      <a:pt x="0" y="63"/>
                    </a:lnTo>
                    <a:close/>
                  </a:path>
                </a:pathLst>
              </a:custGeom>
              <a:solidFill>
                <a:srgbClr val="006400"/>
              </a:solidFill>
              <a:ln w="0">
                <a:solidFill>
                  <a:srgbClr val="0064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700" b="1"/>
              </a:p>
            </p:txBody>
          </p:sp>
          <p:sp>
            <p:nvSpPr>
              <p:cNvPr id="4205" name="Freeform 314">
                <a:extLst>
                  <a:ext uri="{FF2B5EF4-FFF2-40B4-BE49-F238E27FC236}">
                    <a16:creationId xmlns:a16="http://schemas.microsoft.com/office/drawing/2014/main" id="{1F3051F9-4471-7442-FE03-DE24721C6A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80369" y="5521421"/>
                <a:ext cx="75605" cy="47472"/>
              </a:xfrm>
              <a:custGeom>
                <a:avLst/>
                <a:gdLst>
                  <a:gd name="T0" fmla="*/ 0 w 113"/>
                  <a:gd name="T1" fmla="*/ 57 h 113"/>
                  <a:gd name="T2" fmla="*/ 57 w 113"/>
                  <a:gd name="T3" fmla="*/ 0 h 113"/>
                  <a:gd name="T4" fmla="*/ 113 w 113"/>
                  <a:gd name="T5" fmla="*/ 57 h 113"/>
                  <a:gd name="T6" fmla="*/ 57 w 113"/>
                  <a:gd name="T7" fmla="*/ 113 h 113"/>
                  <a:gd name="T8" fmla="*/ 0 w 113"/>
                  <a:gd name="T9" fmla="*/ 57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3" h="113">
                    <a:moveTo>
                      <a:pt x="0" y="57"/>
                    </a:moveTo>
                    <a:lnTo>
                      <a:pt x="57" y="0"/>
                    </a:lnTo>
                    <a:lnTo>
                      <a:pt x="113" y="57"/>
                    </a:lnTo>
                    <a:lnTo>
                      <a:pt x="57" y="113"/>
                    </a:lnTo>
                    <a:lnTo>
                      <a:pt x="0" y="57"/>
                    </a:lnTo>
                    <a:close/>
                  </a:path>
                </a:pathLst>
              </a:custGeom>
              <a:solidFill>
                <a:srgbClr val="006400"/>
              </a:solidFill>
              <a:ln w="0">
                <a:solidFill>
                  <a:srgbClr val="0064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700" b="1"/>
              </a:p>
            </p:txBody>
          </p:sp>
          <p:sp>
            <p:nvSpPr>
              <p:cNvPr id="4206" name="Freeform 315">
                <a:extLst>
                  <a:ext uri="{FF2B5EF4-FFF2-40B4-BE49-F238E27FC236}">
                    <a16:creationId xmlns:a16="http://schemas.microsoft.com/office/drawing/2014/main" id="{3CCB1EE2-FCFC-8F74-0031-D244BC0799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80369" y="5799533"/>
                <a:ext cx="75605" cy="47472"/>
              </a:xfrm>
              <a:custGeom>
                <a:avLst/>
                <a:gdLst>
                  <a:gd name="T0" fmla="*/ 0 w 113"/>
                  <a:gd name="T1" fmla="*/ 56 h 113"/>
                  <a:gd name="T2" fmla="*/ 57 w 113"/>
                  <a:gd name="T3" fmla="*/ 0 h 113"/>
                  <a:gd name="T4" fmla="*/ 113 w 113"/>
                  <a:gd name="T5" fmla="*/ 56 h 113"/>
                  <a:gd name="T6" fmla="*/ 57 w 113"/>
                  <a:gd name="T7" fmla="*/ 113 h 113"/>
                  <a:gd name="T8" fmla="*/ 0 w 113"/>
                  <a:gd name="T9" fmla="*/ 56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3" h="113">
                    <a:moveTo>
                      <a:pt x="0" y="56"/>
                    </a:moveTo>
                    <a:lnTo>
                      <a:pt x="57" y="0"/>
                    </a:lnTo>
                    <a:lnTo>
                      <a:pt x="113" y="56"/>
                    </a:lnTo>
                    <a:lnTo>
                      <a:pt x="57" y="113"/>
                    </a:lnTo>
                    <a:lnTo>
                      <a:pt x="0" y="56"/>
                    </a:lnTo>
                    <a:close/>
                  </a:path>
                </a:pathLst>
              </a:custGeom>
              <a:solidFill>
                <a:srgbClr val="006400"/>
              </a:solidFill>
              <a:ln w="0">
                <a:solidFill>
                  <a:srgbClr val="0064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700" b="1"/>
              </a:p>
            </p:txBody>
          </p:sp>
          <p:sp>
            <p:nvSpPr>
              <p:cNvPr id="4207" name="Freeform 316">
                <a:extLst>
                  <a:ext uri="{FF2B5EF4-FFF2-40B4-BE49-F238E27FC236}">
                    <a16:creationId xmlns:a16="http://schemas.microsoft.com/office/drawing/2014/main" id="{8C05F17B-6D04-B602-AA67-BAB4A383EF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93082" y="5839023"/>
                <a:ext cx="75605" cy="50413"/>
              </a:xfrm>
              <a:custGeom>
                <a:avLst/>
                <a:gdLst>
                  <a:gd name="T0" fmla="*/ 0 w 113"/>
                  <a:gd name="T1" fmla="*/ 57 h 120"/>
                  <a:gd name="T2" fmla="*/ 57 w 113"/>
                  <a:gd name="T3" fmla="*/ 0 h 120"/>
                  <a:gd name="T4" fmla="*/ 113 w 113"/>
                  <a:gd name="T5" fmla="*/ 57 h 120"/>
                  <a:gd name="T6" fmla="*/ 57 w 113"/>
                  <a:gd name="T7" fmla="*/ 120 h 120"/>
                  <a:gd name="T8" fmla="*/ 0 w 113"/>
                  <a:gd name="T9" fmla="*/ 57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3" h="120">
                    <a:moveTo>
                      <a:pt x="0" y="57"/>
                    </a:moveTo>
                    <a:lnTo>
                      <a:pt x="57" y="0"/>
                    </a:lnTo>
                    <a:lnTo>
                      <a:pt x="113" y="57"/>
                    </a:lnTo>
                    <a:lnTo>
                      <a:pt x="57" y="120"/>
                    </a:lnTo>
                    <a:lnTo>
                      <a:pt x="0" y="57"/>
                    </a:lnTo>
                    <a:close/>
                  </a:path>
                </a:pathLst>
              </a:custGeom>
              <a:solidFill>
                <a:srgbClr val="DAA520"/>
              </a:solidFill>
              <a:ln w="0">
                <a:solidFill>
                  <a:srgbClr val="DAA52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700" b="1"/>
              </a:p>
            </p:txBody>
          </p:sp>
          <p:sp>
            <p:nvSpPr>
              <p:cNvPr id="4208" name="Freeform 317">
                <a:extLst>
                  <a:ext uri="{FF2B5EF4-FFF2-40B4-BE49-F238E27FC236}">
                    <a16:creationId xmlns:a16="http://schemas.microsoft.com/office/drawing/2014/main" id="{B779BA9F-0B4C-B1D7-F401-BA8EF23E31D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93082" y="5775586"/>
                <a:ext cx="75605" cy="47472"/>
              </a:xfrm>
              <a:custGeom>
                <a:avLst/>
                <a:gdLst>
                  <a:gd name="T0" fmla="*/ 0 w 113"/>
                  <a:gd name="T1" fmla="*/ 57 h 113"/>
                  <a:gd name="T2" fmla="*/ 57 w 113"/>
                  <a:gd name="T3" fmla="*/ 0 h 113"/>
                  <a:gd name="T4" fmla="*/ 113 w 113"/>
                  <a:gd name="T5" fmla="*/ 57 h 113"/>
                  <a:gd name="T6" fmla="*/ 57 w 113"/>
                  <a:gd name="T7" fmla="*/ 113 h 113"/>
                  <a:gd name="T8" fmla="*/ 0 w 113"/>
                  <a:gd name="T9" fmla="*/ 57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3" h="113">
                    <a:moveTo>
                      <a:pt x="0" y="57"/>
                    </a:moveTo>
                    <a:lnTo>
                      <a:pt x="57" y="0"/>
                    </a:lnTo>
                    <a:lnTo>
                      <a:pt x="113" y="57"/>
                    </a:lnTo>
                    <a:lnTo>
                      <a:pt x="57" y="113"/>
                    </a:lnTo>
                    <a:lnTo>
                      <a:pt x="0" y="57"/>
                    </a:lnTo>
                    <a:close/>
                  </a:path>
                </a:pathLst>
              </a:custGeom>
              <a:solidFill>
                <a:srgbClr val="DAA520"/>
              </a:solidFill>
              <a:ln w="0">
                <a:solidFill>
                  <a:srgbClr val="DAA52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700" b="1"/>
              </a:p>
            </p:txBody>
          </p:sp>
          <p:sp>
            <p:nvSpPr>
              <p:cNvPr id="4209" name="Freeform 318">
                <a:extLst>
                  <a:ext uri="{FF2B5EF4-FFF2-40B4-BE49-F238E27FC236}">
                    <a16:creationId xmlns:a16="http://schemas.microsoft.com/office/drawing/2014/main" id="{EE076D09-B5C7-5CC5-6EF6-ACC0E1D53F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93082" y="5786089"/>
                <a:ext cx="75605" cy="50413"/>
              </a:xfrm>
              <a:custGeom>
                <a:avLst/>
                <a:gdLst>
                  <a:gd name="T0" fmla="*/ 0 w 113"/>
                  <a:gd name="T1" fmla="*/ 63 h 120"/>
                  <a:gd name="T2" fmla="*/ 57 w 113"/>
                  <a:gd name="T3" fmla="*/ 0 h 120"/>
                  <a:gd name="T4" fmla="*/ 113 w 113"/>
                  <a:gd name="T5" fmla="*/ 63 h 120"/>
                  <a:gd name="T6" fmla="*/ 57 w 113"/>
                  <a:gd name="T7" fmla="*/ 120 h 120"/>
                  <a:gd name="T8" fmla="*/ 0 w 113"/>
                  <a:gd name="T9" fmla="*/ 63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3" h="120">
                    <a:moveTo>
                      <a:pt x="0" y="63"/>
                    </a:moveTo>
                    <a:lnTo>
                      <a:pt x="57" y="0"/>
                    </a:lnTo>
                    <a:lnTo>
                      <a:pt x="113" y="63"/>
                    </a:lnTo>
                    <a:lnTo>
                      <a:pt x="57" y="120"/>
                    </a:lnTo>
                    <a:lnTo>
                      <a:pt x="0" y="63"/>
                    </a:lnTo>
                    <a:close/>
                  </a:path>
                </a:pathLst>
              </a:custGeom>
              <a:solidFill>
                <a:srgbClr val="DAA520"/>
              </a:solidFill>
              <a:ln w="0">
                <a:solidFill>
                  <a:srgbClr val="DAA52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700" b="1"/>
              </a:p>
            </p:txBody>
          </p:sp>
          <p:sp>
            <p:nvSpPr>
              <p:cNvPr id="4210" name="Freeform 319">
                <a:extLst>
                  <a:ext uri="{FF2B5EF4-FFF2-40B4-BE49-F238E27FC236}">
                    <a16:creationId xmlns:a16="http://schemas.microsoft.com/office/drawing/2014/main" id="{9AE6095C-303F-E513-BCE1-E6B14F59AB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18506" y="5725173"/>
                <a:ext cx="75605" cy="50413"/>
              </a:xfrm>
              <a:custGeom>
                <a:avLst/>
                <a:gdLst>
                  <a:gd name="T0" fmla="*/ 0 w 113"/>
                  <a:gd name="T1" fmla="*/ 63 h 120"/>
                  <a:gd name="T2" fmla="*/ 56 w 113"/>
                  <a:gd name="T3" fmla="*/ 0 h 120"/>
                  <a:gd name="T4" fmla="*/ 113 w 113"/>
                  <a:gd name="T5" fmla="*/ 63 h 120"/>
                  <a:gd name="T6" fmla="*/ 56 w 113"/>
                  <a:gd name="T7" fmla="*/ 120 h 120"/>
                  <a:gd name="T8" fmla="*/ 0 w 113"/>
                  <a:gd name="T9" fmla="*/ 63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3" h="120">
                    <a:moveTo>
                      <a:pt x="0" y="63"/>
                    </a:moveTo>
                    <a:lnTo>
                      <a:pt x="56" y="0"/>
                    </a:lnTo>
                    <a:lnTo>
                      <a:pt x="113" y="63"/>
                    </a:lnTo>
                    <a:lnTo>
                      <a:pt x="56" y="120"/>
                    </a:lnTo>
                    <a:lnTo>
                      <a:pt x="0" y="63"/>
                    </a:lnTo>
                    <a:close/>
                  </a:path>
                </a:pathLst>
              </a:custGeom>
              <a:solidFill>
                <a:srgbClr val="8A2BE2"/>
              </a:solidFill>
              <a:ln w="0">
                <a:solidFill>
                  <a:srgbClr val="8A2BE2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700" b="1"/>
              </a:p>
            </p:txBody>
          </p:sp>
          <p:sp>
            <p:nvSpPr>
              <p:cNvPr id="4211" name="Freeform 320">
                <a:extLst>
                  <a:ext uri="{FF2B5EF4-FFF2-40B4-BE49-F238E27FC236}">
                    <a16:creationId xmlns:a16="http://schemas.microsoft.com/office/drawing/2014/main" id="{BE1AD1AF-9642-058E-074E-F7710ED6D9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18506" y="5839023"/>
                <a:ext cx="75605" cy="50413"/>
              </a:xfrm>
              <a:custGeom>
                <a:avLst/>
                <a:gdLst>
                  <a:gd name="T0" fmla="*/ 0 w 113"/>
                  <a:gd name="T1" fmla="*/ 57 h 120"/>
                  <a:gd name="T2" fmla="*/ 56 w 113"/>
                  <a:gd name="T3" fmla="*/ 0 h 120"/>
                  <a:gd name="T4" fmla="*/ 113 w 113"/>
                  <a:gd name="T5" fmla="*/ 57 h 120"/>
                  <a:gd name="T6" fmla="*/ 56 w 113"/>
                  <a:gd name="T7" fmla="*/ 120 h 120"/>
                  <a:gd name="T8" fmla="*/ 0 w 113"/>
                  <a:gd name="T9" fmla="*/ 57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3" h="120">
                    <a:moveTo>
                      <a:pt x="0" y="57"/>
                    </a:moveTo>
                    <a:lnTo>
                      <a:pt x="56" y="0"/>
                    </a:lnTo>
                    <a:lnTo>
                      <a:pt x="113" y="57"/>
                    </a:lnTo>
                    <a:lnTo>
                      <a:pt x="56" y="120"/>
                    </a:lnTo>
                    <a:lnTo>
                      <a:pt x="0" y="57"/>
                    </a:lnTo>
                    <a:close/>
                  </a:path>
                </a:pathLst>
              </a:custGeom>
              <a:solidFill>
                <a:srgbClr val="8A2BE2"/>
              </a:solidFill>
              <a:ln w="0">
                <a:solidFill>
                  <a:srgbClr val="8A2BE2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700" b="1"/>
              </a:p>
            </p:txBody>
          </p:sp>
          <p:sp>
            <p:nvSpPr>
              <p:cNvPr id="4212" name="Freeform 321">
                <a:extLst>
                  <a:ext uri="{FF2B5EF4-FFF2-40B4-BE49-F238E27FC236}">
                    <a16:creationId xmlns:a16="http://schemas.microsoft.com/office/drawing/2014/main" id="{6F5805FE-9FA8-46CE-60A5-2440A6157D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18506" y="5860028"/>
                <a:ext cx="75605" cy="47892"/>
              </a:xfrm>
              <a:custGeom>
                <a:avLst/>
                <a:gdLst>
                  <a:gd name="T0" fmla="*/ 0 w 113"/>
                  <a:gd name="T1" fmla="*/ 57 h 114"/>
                  <a:gd name="T2" fmla="*/ 56 w 113"/>
                  <a:gd name="T3" fmla="*/ 0 h 114"/>
                  <a:gd name="T4" fmla="*/ 113 w 113"/>
                  <a:gd name="T5" fmla="*/ 57 h 114"/>
                  <a:gd name="T6" fmla="*/ 56 w 113"/>
                  <a:gd name="T7" fmla="*/ 114 h 114"/>
                  <a:gd name="T8" fmla="*/ 0 w 113"/>
                  <a:gd name="T9" fmla="*/ 57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3" h="114">
                    <a:moveTo>
                      <a:pt x="0" y="57"/>
                    </a:moveTo>
                    <a:lnTo>
                      <a:pt x="56" y="0"/>
                    </a:lnTo>
                    <a:lnTo>
                      <a:pt x="113" y="57"/>
                    </a:lnTo>
                    <a:lnTo>
                      <a:pt x="56" y="114"/>
                    </a:lnTo>
                    <a:lnTo>
                      <a:pt x="0" y="57"/>
                    </a:lnTo>
                    <a:close/>
                  </a:path>
                </a:pathLst>
              </a:custGeom>
              <a:solidFill>
                <a:srgbClr val="8A2BE2"/>
              </a:solidFill>
              <a:ln w="0">
                <a:solidFill>
                  <a:srgbClr val="8A2BE2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700" b="1"/>
              </a:p>
            </p:txBody>
          </p:sp>
          <p:sp>
            <p:nvSpPr>
              <p:cNvPr id="4213" name="Freeform 322">
                <a:extLst>
                  <a:ext uri="{FF2B5EF4-FFF2-40B4-BE49-F238E27FC236}">
                    <a16:creationId xmlns:a16="http://schemas.microsoft.com/office/drawing/2014/main" id="{D5520495-868A-D4F3-914D-730E8C5E6C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64672" y="5791551"/>
                <a:ext cx="75605" cy="47472"/>
              </a:xfrm>
              <a:custGeom>
                <a:avLst/>
                <a:gdLst>
                  <a:gd name="T0" fmla="*/ 0 w 113"/>
                  <a:gd name="T1" fmla="*/ 56 h 113"/>
                  <a:gd name="T2" fmla="*/ 57 w 113"/>
                  <a:gd name="T3" fmla="*/ 0 h 113"/>
                  <a:gd name="T4" fmla="*/ 113 w 113"/>
                  <a:gd name="T5" fmla="*/ 56 h 113"/>
                  <a:gd name="T6" fmla="*/ 57 w 113"/>
                  <a:gd name="T7" fmla="*/ 113 h 113"/>
                  <a:gd name="T8" fmla="*/ 0 w 113"/>
                  <a:gd name="T9" fmla="*/ 56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3" h="113">
                    <a:moveTo>
                      <a:pt x="0" y="56"/>
                    </a:moveTo>
                    <a:lnTo>
                      <a:pt x="57" y="0"/>
                    </a:lnTo>
                    <a:lnTo>
                      <a:pt x="113" y="56"/>
                    </a:lnTo>
                    <a:lnTo>
                      <a:pt x="57" y="113"/>
                    </a:lnTo>
                    <a:lnTo>
                      <a:pt x="0" y="56"/>
                    </a:lnTo>
                    <a:close/>
                  </a:path>
                </a:pathLst>
              </a:custGeom>
              <a:solidFill>
                <a:srgbClr val="BA55D3"/>
              </a:solidFill>
              <a:ln w="0">
                <a:solidFill>
                  <a:srgbClr val="BA55D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700" b="1"/>
              </a:p>
            </p:txBody>
          </p:sp>
          <p:sp>
            <p:nvSpPr>
              <p:cNvPr id="4214" name="Freeform 323">
                <a:extLst>
                  <a:ext uri="{FF2B5EF4-FFF2-40B4-BE49-F238E27FC236}">
                    <a16:creationId xmlns:a16="http://schemas.microsoft.com/office/drawing/2014/main" id="{0C628A32-F2B1-331C-CB73-CD3301D18A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64672" y="5762143"/>
                <a:ext cx="75605" cy="50413"/>
              </a:xfrm>
              <a:custGeom>
                <a:avLst/>
                <a:gdLst>
                  <a:gd name="T0" fmla="*/ 0 w 113"/>
                  <a:gd name="T1" fmla="*/ 57 h 120"/>
                  <a:gd name="T2" fmla="*/ 57 w 113"/>
                  <a:gd name="T3" fmla="*/ 0 h 120"/>
                  <a:gd name="T4" fmla="*/ 113 w 113"/>
                  <a:gd name="T5" fmla="*/ 57 h 120"/>
                  <a:gd name="T6" fmla="*/ 57 w 113"/>
                  <a:gd name="T7" fmla="*/ 120 h 120"/>
                  <a:gd name="T8" fmla="*/ 0 w 113"/>
                  <a:gd name="T9" fmla="*/ 57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3" h="120">
                    <a:moveTo>
                      <a:pt x="0" y="57"/>
                    </a:moveTo>
                    <a:lnTo>
                      <a:pt x="57" y="0"/>
                    </a:lnTo>
                    <a:lnTo>
                      <a:pt x="113" y="57"/>
                    </a:lnTo>
                    <a:lnTo>
                      <a:pt x="57" y="120"/>
                    </a:lnTo>
                    <a:lnTo>
                      <a:pt x="0" y="57"/>
                    </a:lnTo>
                    <a:close/>
                  </a:path>
                </a:pathLst>
              </a:custGeom>
              <a:solidFill>
                <a:srgbClr val="BA55D3"/>
              </a:solidFill>
              <a:ln w="0">
                <a:solidFill>
                  <a:srgbClr val="BA55D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700" b="1"/>
              </a:p>
            </p:txBody>
          </p:sp>
          <p:sp>
            <p:nvSpPr>
              <p:cNvPr id="4215" name="Freeform 324">
                <a:extLst>
                  <a:ext uri="{FF2B5EF4-FFF2-40B4-BE49-F238E27FC236}">
                    <a16:creationId xmlns:a16="http://schemas.microsoft.com/office/drawing/2014/main" id="{6B296241-8518-0584-FFC8-FE4F8F4DAE3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64672" y="6037734"/>
                <a:ext cx="75605" cy="47472"/>
              </a:xfrm>
              <a:custGeom>
                <a:avLst/>
                <a:gdLst>
                  <a:gd name="T0" fmla="*/ 0 w 113"/>
                  <a:gd name="T1" fmla="*/ 56 h 113"/>
                  <a:gd name="T2" fmla="*/ 57 w 113"/>
                  <a:gd name="T3" fmla="*/ 0 h 113"/>
                  <a:gd name="T4" fmla="*/ 113 w 113"/>
                  <a:gd name="T5" fmla="*/ 56 h 113"/>
                  <a:gd name="T6" fmla="*/ 57 w 113"/>
                  <a:gd name="T7" fmla="*/ 113 h 113"/>
                  <a:gd name="T8" fmla="*/ 0 w 113"/>
                  <a:gd name="T9" fmla="*/ 56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3" h="113">
                    <a:moveTo>
                      <a:pt x="0" y="56"/>
                    </a:moveTo>
                    <a:lnTo>
                      <a:pt x="57" y="0"/>
                    </a:lnTo>
                    <a:lnTo>
                      <a:pt x="113" y="56"/>
                    </a:lnTo>
                    <a:lnTo>
                      <a:pt x="57" y="113"/>
                    </a:lnTo>
                    <a:lnTo>
                      <a:pt x="0" y="56"/>
                    </a:lnTo>
                    <a:close/>
                  </a:path>
                </a:pathLst>
              </a:custGeom>
              <a:solidFill>
                <a:srgbClr val="BA55D3"/>
              </a:solidFill>
              <a:ln w="0">
                <a:solidFill>
                  <a:srgbClr val="BA55D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700" b="1"/>
              </a:p>
            </p:txBody>
          </p:sp>
          <p:sp>
            <p:nvSpPr>
              <p:cNvPr id="4216" name="Freeform 325">
                <a:extLst>
                  <a:ext uri="{FF2B5EF4-FFF2-40B4-BE49-F238E27FC236}">
                    <a16:creationId xmlns:a16="http://schemas.microsoft.com/office/drawing/2014/main" id="{9B637749-7C6A-9E0A-7A42-D0DB84DC0BD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61687" y="5973877"/>
                <a:ext cx="75605" cy="47892"/>
              </a:xfrm>
              <a:custGeom>
                <a:avLst/>
                <a:gdLst>
                  <a:gd name="T0" fmla="*/ 0 w 113"/>
                  <a:gd name="T1" fmla="*/ 57 h 114"/>
                  <a:gd name="T2" fmla="*/ 56 w 113"/>
                  <a:gd name="T3" fmla="*/ 0 h 114"/>
                  <a:gd name="T4" fmla="*/ 113 w 113"/>
                  <a:gd name="T5" fmla="*/ 57 h 114"/>
                  <a:gd name="T6" fmla="*/ 56 w 113"/>
                  <a:gd name="T7" fmla="*/ 114 h 114"/>
                  <a:gd name="T8" fmla="*/ 0 w 113"/>
                  <a:gd name="T9" fmla="*/ 57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3" h="114">
                    <a:moveTo>
                      <a:pt x="0" y="57"/>
                    </a:moveTo>
                    <a:lnTo>
                      <a:pt x="56" y="0"/>
                    </a:lnTo>
                    <a:lnTo>
                      <a:pt x="113" y="57"/>
                    </a:lnTo>
                    <a:lnTo>
                      <a:pt x="56" y="114"/>
                    </a:lnTo>
                    <a:lnTo>
                      <a:pt x="0" y="57"/>
                    </a:lnTo>
                    <a:close/>
                  </a:path>
                </a:pathLst>
              </a:custGeom>
              <a:solidFill>
                <a:srgbClr val="9ACD32"/>
              </a:solidFill>
              <a:ln w="0">
                <a:solidFill>
                  <a:srgbClr val="9ACD32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700" b="1"/>
              </a:p>
            </p:txBody>
          </p:sp>
          <p:sp>
            <p:nvSpPr>
              <p:cNvPr id="4217" name="Freeform 326">
                <a:extLst>
                  <a:ext uri="{FF2B5EF4-FFF2-40B4-BE49-F238E27FC236}">
                    <a16:creationId xmlns:a16="http://schemas.microsoft.com/office/drawing/2014/main" id="{1E680668-DDDE-3A44-2B63-184A2FD52B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61687" y="6122176"/>
                <a:ext cx="75605" cy="47892"/>
              </a:xfrm>
              <a:custGeom>
                <a:avLst/>
                <a:gdLst>
                  <a:gd name="T0" fmla="*/ 0 w 113"/>
                  <a:gd name="T1" fmla="*/ 57 h 114"/>
                  <a:gd name="T2" fmla="*/ 56 w 113"/>
                  <a:gd name="T3" fmla="*/ 0 h 114"/>
                  <a:gd name="T4" fmla="*/ 113 w 113"/>
                  <a:gd name="T5" fmla="*/ 57 h 114"/>
                  <a:gd name="T6" fmla="*/ 56 w 113"/>
                  <a:gd name="T7" fmla="*/ 114 h 114"/>
                  <a:gd name="T8" fmla="*/ 0 w 113"/>
                  <a:gd name="T9" fmla="*/ 57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3" h="114">
                    <a:moveTo>
                      <a:pt x="0" y="57"/>
                    </a:moveTo>
                    <a:lnTo>
                      <a:pt x="56" y="0"/>
                    </a:lnTo>
                    <a:lnTo>
                      <a:pt x="113" y="57"/>
                    </a:lnTo>
                    <a:lnTo>
                      <a:pt x="56" y="114"/>
                    </a:lnTo>
                    <a:lnTo>
                      <a:pt x="0" y="57"/>
                    </a:lnTo>
                    <a:close/>
                  </a:path>
                </a:pathLst>
              </a:custGeom>
              <a:solidFill>
                <a:srgbClr val="9ACD32"/>
              </a:solidFill>
              <a:ln w="0">
                <a:solidFill>
                  <a:srgbClr val="9ACD32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700" b="1"/>
              </a:p>
            </p:txBody>
          </p:sp>
          <p:sp>
            <p:nvSpPr>
              <p:cNvPr id="4218" name="Freeform 327">
                <a:extLst>
                  <a:ext uri="{FF2B5EF4-FFF2-40B4-BE49-F238E27FC236}">
                    <a16:creationId xmlns:a16="http://schemas.microsoft.com/office/drawing/2014/main" id="{EF8E4212-7B30-4C86-3CF4-1194EC1E32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61687" y="5743658"/>
                <a:ext cx="75605" cy="47892"/>
              </a:xfrm>
              <a:custGeom>
                <a:avLst/>
                <a:gdLst>
                  <a:gd name="T0" fmla="*/ 0 w 113"/>
                  <a:gd name="T1" fmla="*/ 57 h 114"/>
                  <a:gd name="T2" fmla="*/ 56 w 113"/>
                  <a:gd name="T3" fmla="*/ 0 h 114"/>
                  <a:gd name="T4" fmla="*/ 113 w 113"/>
                  <a:gd name="T5" fmla="*/ 57 h 114"/>
                  <a:gd name="T6" fmla="*/ 56 w 113"/>
                  <a:gd name="T7" fmla="*/ 114 h 114"/>
                  <a:gd name="T8" fmla="*/ 0 w 113"/>
                  <a:gd name="T9" fmla="*/ 57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3" h="114">
                    <a:moveTo>
                      <a:pt x="0" y="57"/>
                    </a:moveTo>
                    <a:lnTo>
                      <a:pt x="56" y="0"/>
                    </a:lnTo>
                    <a:lnTo>
                      <a:pt x="113" y="57"/>
                    </a:lnTo>
                    <a:lnTo>
                      <a:pt x="56" y="114"/>
                    </a:lnTo>
                    <a:lnTo>
                      <a:pt x="0" y="57"/>
                    </a:lnTo>
                    <a:close/>
                  </a:path>
                </a:pathLst>
              </a:custGeom>
              <a:solidFill>
                <a:srgbClr val="9ACD32"/>
              </a:solidFill>
              <a:ln w="0">
                <a:solidFill>
                  <a:srgbClr val="9ACD32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700" b="1"/>
              </a:p>
            </p:txBody>
          </p:sp>
          <p:sp>
            <p:nvSpPr>
              <p:cNvPr id="4219" name="Freeform 328">
                <a:extLst>
                  <a:ext uri="{FF2B5EF4-FFF2-40B4-BE49-F238E27FC236}">
                    <a16:creationId xmlns:a16="http://schemas.microsoft.com/office/drawing/2014/main" id="{F18BE1A5-5F51-DF82-E8D6-8C83A171D0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47020" y="5889436"/>
                <a:ext cx="75605" cy="47472"/>
              </a:xfrm>
              <a:custGeom>
                <a:avLst/>
                <a:gdLst>
                  <a:gd name="T0" fmla="*/ 0 w 113"/>
                  <a:gd name="T1" fmla="*/ 56 h 113"/>
                  <a:gd name="T2" fmla="*/ 56 w 113"/>
                  <a:gd name="T3" fmla="*/ 0 h 113"/>
                  <a:gd name="T4" fmla="*/ 113 w 113"/>
                  <a:gd name="T5" fmla="*/ 56 h 113"/>
                  <a:gd name="T6" fmla="*/ 56 w 113"/>
                  <a:gd name="T7" fmla="*/ 113 h 113"/>
                  <a:gd name="T8" fmla="*/ 0 w 113"/>
                  <a:gd name="T9" fmla="*/ 56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3" h="113">
                    <a:moveTo>
                      <a:pt x="0" y="56"/>
                    </a:moveTo>
                    <a:lnTo>
                      <a:pt x="56" y="0"/>
                    </a:lnTo>
                    <a:lnTo>
                      <a:pt x="113" y="56"/>
                    </a:lnTo>
                    <a:lnTo>
                      <a:pt x="56" y="113"/>
                    </a:lnTo>
                    <a:lnTo>
                      <a:pt x="0" y="56"/>
                    </a:ln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700" b="1"/>
              </a:p>
            </p:txBody>
          </p:sp>
          <p:sp>
            <p:nvSpPr>
              <p:cNvPr id="4220" name="Freeform 329">
                <a:extLst>
                  <a:ext uri="{FF2B5EF4-FFF2-40B4-BE49-F238E27FC236}">
                    <a16:creationId xmlns:a16="http://schemas.microsoft.com/office/drawing/2014/main" id="{49C3DFD1-4A96-9FC9-65E2-6936912938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47020" y="5394548"/>
                <a:ext cx="75605" cy="47472"/>
              </a:xfrm>
              <a:custGeom>
                <a:avLst/>
                <a:gdLst>
                  <a:gd name="T0" fmla="*/ 0 w 113"/>
                  <a:gd name="T1" fmla="*/ 56 h 113"/>
                  <a:gd name="T2" fmla="*/ 56 w 113"/>
                  <a:gd name="T3" fmla="*/ 0 h 113"/>
                  <a:gd name="T4" fmla="*/ 113 w 113"/>
                  <a:gd name="T5" fmla="*/ 56 h 113"/>
                  <a:gd name="T6" fmla="*/ 56 w 113"/>
                  <a:gd name="T7" fmla="*/ 113 h 113"/>
                  <a:gd name="T8" fmla="*/ 0 w 113"/>
                  <a:gd name="T9" fmla="*/ 56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3" h="113">
                    <a:moveTo>
                      <a:pt x="0" y="56"/>
                    </a:moveTo>
                    <a:lnTo>
                      <a:pt x="56" y="0"/>
                    </a:lnTo>
                    <a:lnTo>
                      <a:pt x="113" y="56"/>
                    </a:lnTo>
                    <a:lnTo>
                      <a:pt x="56" y="113"/>
                    </a:lnTo>
                    <a:lnTo>
                      <a:pt x="0" y="56"/>
                    </a:ln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700" b="1"/>
              </a:p>
            </p:txBody>
          </p:sp>
          <p:sp>
            <p:nvSpPr>
              <p:cNvPr id="4221" name="Freeform 330">
                <a:extLst>
                  <a:ext uri="{FF2B5EF4-FFF2-40B4-BE49-F238E27FC236}">
                    <a16:creationId xmlns:a16="http://schemas.microsoft.com/office/drawing/2014/main" id="{B3EAD916-8EBF-BF76-017A-6E24EB8279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47020" y="6021770"/>
                <a:ext cx="75605" cy="47472"/>
              </a:xfrm>
              <a:custGeom>
                <a:avLst/>
                <a:gdLst>
                  <a:gd name="T0" fmla="*/ 0 w 113"/>
                  <a:gd name="T1" fmla="*/ 56 h 113"/>
                  <a:gd name="T2" fmla="*/ 56 w 113"/>
                  <a:gd name="T3" fmla="*/ 0 h 113"/>
                  <a:gd name="T4" fmla="*/ 113 w 113"/>
                  <a:gd name="T5" fmla="*/ 56 h 113"/>
                  <a:gd name="T6" fmla="*/ 56 w 113"/>
                  <a:gd name="T7" fmla="*/ 113 h 113"/>
                  <a:gd name="T8" fmla="*/ 0 w 113"/>
                  <a:gd name="T9" fmla="*/ 56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3" h="113">
                    <a:moveTo>
                      <a:pt x="0" y="56"/>
                    </a:moveTo>
                    <a:lnTo>
                      <a:pt x="56" y="0"/>
                    </a:lnTo>
                    <a:lnTo>
                      <a:pt x="113" y="56"/>
                    </a:lnTo>
                    <a:lnTo>
                      <a:pt x="56" y="113"/>
                    </a:lnTo>
                    <a:lnTo>
                      <a:pt x="0" y="56"/>
                    </a:ln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700" b="1"/>
              </a:p>
            </p:txBody>
          </p:sp>
          <p:sp>
            <p:nvSpPr>
              <p:cNvPr id="4222" name="Freeform 331">
                <a:extLst>
                  <a:ext uri="{FF2B5EF4-FFF2-40B4-BE49-F238E27FC236}">
                    <a16:creationId xmlns:a16="http://schemas.microsoft.com/office/drawing/2014/main" id="{5C2F4A73-6140-5103-5D73-2960DAE10D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25714" y="5939429"/>
                <a:ext cx="76274" cy="50413"/>
              </a:xfrm>
              <a:custGeom>
                <a:avLst/>
                <a:gdLst>
                  <a:gd name="T0" fmla="*/ 0 w 114"/>
                  <a:gd name="T1" fmla="*/ 63 h 120"/>
                  <a:gd name="T2" fmla="*/ 57 w 114"/>
                  <a:gd name="T3" fmla="*/ 0 h 120"/>
                  <a:gd name="T4" fmla="*/ 114 w 114"/>
                  <a:gd name="T5" fmla="*/ 63 h 120"/>
                  <a:gd name="T6" fmla="*/ 57 w 114"/>
                  <a:gd name="T7" fmla="*/ 120 h 120"/>
                  <a:gd name="T8" fmla="*/ 0 w 114"/>
                  <a:gd name="T9" fmla="*/ 63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4" h="120">
                    <a:moveTo>
                      <a:pt x="0" y="63"/>
                    </a:moveTo>
                    <a:lnTo>
                      <a:pt x="57" y="0"/>
                    </a:lnTo>
                    <a:lnTo>
                      <a:pt x="114" y="63"/>
                    </a:lnTo>
                    <a:lnTo>
                      <a:pt x="57" y="120"/>
                    </a:lnTo>
                    <a:lnTo>
                      <a:pt x="0" y="63"/>
                    </a:lnTo>
                    <a:close/>
                  </a:path>
                </a:pathLst>
              </a:custGeom>
              <a:solidFill>
                <a:srgbClr val="32CD32"/>
              </a:solidFill>
              <a:ln w="0">
                <a:solidFill>
                  <a:srgbClr val="32CD32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700" b="1"/>
              </a:p>
            </p:txBody>
          </p:sp>
          <p:sp>
            <p:nvSpPr>
              <p:cNvPr id="4223" name="Freeform 332">
                <a:extLst>
                  <a:ext uri="{FF2B5EF4-FFF2-40B4-BE49-F238E27FC236}">
                    <a16:creationId xmlns:a16="http://schemas.microsoft.com/office/drawing/2014/main" id="{3A59A51C-E0FC-6EBE-EDA8-003E7409B2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25714" y="6005806"/>
                <a:ext cx="76274" cy="47472"/>
              </a:xfrm>
              <a:custGeom>
                <a:avLst/>
                <a:gdLst>
                  <a:gd name="T0" fmla="*/ 0 w 114"/>
                  <a:gd name="T1" fmla="*/ 57 h 113"/>
                  <a:gd name="T2" fmla="*/ 57 w 114"/>
                  <a:gd name="T3" fmla="*/ 0 h 113"/>
                  <a:gd name="T4" fmla="*/ 114 w 114"/>
                  <a:gd name="T5" fmla="*/ 57 h 113"/>
                  <a:gd name="T6" fmla="*/ 57 w 114"/>
                  <a:gd name="T7" fmla="*/ 113 h 113"/>
                  <a:gd name="T8" fmla="*/ 0 w 114"/>
                  <a:gd name="T9" fmla="*/ 57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4" h="113">
                    <a:moveTo>
                      <a:pt x="0" y="57"/>
                    </a:moveTo>
                    <a:lnTo>
                      <a:pt x="57" y="0"/>
                    </a:lnTo>
                    <a:lnTo>
                      <a:pt x="114" y="57"/>
                    </a:lnTo>
                    <a:lnTo>
                      <a:pt x="57" y="113"/>
                    </a:lnTo>
                    <a:lnTo>
                      <a:pt x="0" y="57"/>
                    </a:lnTo>
                    <a:close/>
                  </a:path>
                </a:pathLst>
              </a:custGeom>
              <a:solidFill>
                <a:srgbClr val="32CD32"/>
              </a:solidFill>
              <a:ln w="0">
                <a:solidFill>
                  <a:srgbClr val="32CD32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700" b="1"/>
              </a:p>
            </p:txBody>
          </p:sp>
          <p:sp>
            <p:nvSpPr>
              <p:cNvPr id="4224" name="Freeform 333">
                <a:extLst>
                  <a:ext uri="{FF2B5EF4-FFF2-40B4-BE49-F238E27FC236}">
                    <a16:creationId xmlns:a16="http://schemas.microsoft.com/office/drawing/2014/main" id="{1FB54234-E72C-CF20-9DD0-33DA62E0BD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25714" y="5973877"/>
                <a:ext cx="76274" cy="47892"/>
              </a:xfrm>
              <a:custGeom>
                <a:avLst/>
                <a:gdLst>
                  <a:gd name="T0" fmla="*/ 0 w 114"/>
                  <a:gd name="T1" fmla="*/ 57 h 114"/>
                  <a:gd name="T2" fmla="*/ 57 w 114"/>
                  <a:gd name="T3" fmla="*/ 0 h 114"/>
                  <a:gd name="T4" fmla="*/ 114 w 114"/>
                  <a:gd name="T5" fmla="*/ 57 h 114"/>
                  <a:gd name="T6" fmla="*/ 57 w 114"/>
                  <a:gd name="T7" fmla="*/ 114 h 114"/>
                  <a:gd name="T8" fmla="*/ 0 w 114"/>
                  <a:gd name="T9" fmla="*/ 57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4" h="114">
                    <a:moveTo>
                      <a:pt x="0" y="57"/>
                    </a:moveTo>
                    <a:lnTo>
                      <a:pt x="57" y="0"/>
                    </a:lnTo>
                    <a:lnTo>
                      <a:pt x="114" y="57"/>
                    </a:lnTo>
                    <a:lnTo>
                      <a:pt x="57" y="114"/>
                    </a:lnTo>
                    <a:lnTo>
                      <a:pt x="0" y="57"/>
                    </a:lnTo>
                    <a:close/>
                  </a:path>
                </a:pathLst>
              </a:custGeom>
              <a:solidFill>
                <a:srgbClr val="32CD32"/>
              </a:solidFill>
              <a:ln w="0">
                <a:solidFill>
                  <a:srgbClr val="32CD32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700" b="1"/>
              </a:p>
            </p:txBody>
          </p:sp>
          <p:sp>
            <p:nvSpPr>
              <p:cNvPr id="4225" name="Freeform 334">
                <a:extLst>
                  <a:ext uri="{FF2B5EF4-FFF2-40B4-BE49-F238E27FC236}">
                    <a16:creationId xmlns:a16="http://schemas.microsoft.com/office/drawing/2014/main" id="{14B9C987-C590-62BA-DFE1-E1968C8B7C4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75742" y="5939429"/>
                <a:ext cx="80288" cy="50413"/>
              </a:xfrm>
              <a:custGeom>
                <a:avLst/>
                <a:gdLst>
                  <a:gd name="T0" fmla="*/ 0 w 120"/>
                  <a:gd name="T1" fmla="*/ 63 h 120"/>
                  <a:gd name="T2" fmla="*/ 63 w 120"/>
                  <a:gd name="T3" fmla="*/ 0 h 120"/>
                  <a:gd name="T4" fmla="*/ 120 w 120"/>
                  <a:gd name="T5" fmla="*/ 63 h 120"/>
                  <a:gd name="T6" fmla="*/ 63 w 120"/>
                  <a:gd name="T7" fmla="*/ 120 h 120"/>
                  <a:gd name="T8" fmla="*/ 0 w 120"/>
                  <a:gd name="T9" fmla="*/ 63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0" h="120">
                    <a:moveTo>
                      <a:pt x="0" y="63"/>
                    </a:moveTo>
                    <a:lnTo>
                      <a:pt x="63" y="0"/>
                    </a:lnTo>
                    <a:lnTo>
                      <a:pt x="120" y="63"/>
                    </a:lnTo>
                    <a:lnTo>
                      <a:pt x="63" y="120"/>
                    </a:lnTo>
                    <a:lnTo>
                      <a:pt x="0" y="63"/>
                    </a:lnTo>
                    <a:close/>
                  </a:path>
                </a:pathLst>
              </a:custGeom>
              <a:solidFill>
                <a:srgbClr val="EE82EE"/>
              </a:solidFill>
              <a:ln w="0">
                <a:solidFill>
                  <a:srgbClr val="EE82EE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700" b="1"/>
              </a:p>
            </p:txBody>
          </p:sp>
          <p:sp>
            <p:nvSpPr>
              <p:cNvPr id="4226" name="Freeform 335">
                <a:extLst>
                  <a:ext uri="{FF2B5EF4-FFF2-40B4-BE49-F238E27FC236}">
                    <a16:creationId xmlns:a16="http://schemas.microsoft.com/office/drawing/2014/main" id="{15A50690-E449-BA99-548B-F6A573C51C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75742" y="6037734"/>
                <a:ext cx="80288" cy="47472"/>
              </a:xfrm>
              <a:custGeom>
                <a:avLst/>
                <a:gdLst>
                  <a:gd name="T0" fmla="*/ 0 w 120"/>
                  <a:gd name="T1" fmla="*/ 56 h 113"/>
                  <a:gd name="T2" fmla="*/ 63 w 120"/>
                  <a:gd name="T3" fmla="*/ 0 h 113"/>
                  <a:gd name="T4" fmla="*/ 120 w 120"/>
                  <a:gd name="T5" fmla="*/ 56 h 113"/>
                  <a:gd name="T6" fmla="*/ 63 w 120"/>
                  <a:gd name="T7" fmla="*/ 113 h 113"/>
                  <a:gd name="T8" fmla="*/ 0 w 120"/>
                  <a:gd name="T9" fmla="*/ 56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0" h="113">
                    <a:moveTo>
                      <a:pt x="0" y="56"/>
                    </a:moveTo>
                    <a:lnTo>
                      <a:pt x="63" y="0"/>
                    </a:lnTo>
                    <a:lnTo>
                      <a:pt x="120" y="56"/>
                    </a:lnTo>
                    <a:lnTo>
                      <a:pt x="63" y="113"/>
                    </a:lnTo>
                    <a:lnTo>
                      <a:pt x="0" y="56"/>
                    </a:lnTo>
                    <a:close/>
                  </a:path>
                </a:pathLst>
              </a:custGeom>
              <a:solidFill>
                <a:srgbClr val="EE82EE"/>
              </a:solidFill>
              <a:ln w="0">
                <a:solidFill>
                  <a:srgbClr val="EE82EE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700" b="1"/>
              </a:p>
            </p:txBody>
          </p:sp>
          <p:sp>
            <p:nvSpPr>
              <p:cNvPr id="4227" name="Freeform 336">
                <a:extLst>
                  <a:ext uri="{FF2B5EF4-FFF2-40B4-BE49-F238E27FC236}">
                    <a16:creationId xmlns:a16="http://schemas.microsoft.com/office/drawing/2014/main" id="{A419F3EC-430D-96A5-3905-73C6BB5B6C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75742" y="6333910"/>
                <a:ext cx="80288" cy="47892"/>
              </a:xfrm>
              <a:custGeom>
                <a:avLst/>
                <a:gdLst>
                  <a:gd name="T0" fmla="*/ 0 w 120"/>
                  <a:gd name="T1" fmla="*/ 57 h 114"/>
                  <a:gd name="T2" fmla="*/ 63 w 120"/>
                  <a:gd name="T3" fmla="*/ 0 h 114"/>
                  <a:gd name="T4" fmla="*/ 120 w 120"/>
                  <a:gd name="T5" fmla="*/ 57 h 114"/>
                  <a:gd name="T6" fmla="*/ 63 w 120"/>
                  <a:gd name="T7" fmla="*/ 114 h 114"/>
                  <a:gd name="T8" fmla="*/ 0 w 120"/>
                  <a:gd name="T9" fmla="*/ 57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0" h="114">
                    <a:moveTo>
                      <a:pt x="0" y="57"/>
                    </a:moveTo>
                    <a:lnTo>
                      <a:pt x="63" y="0"/>
                    </a:lnTo>
                    <a:lnTo>
                      <a:pt x="120" y="57"/>
                    </a:lnTo>
                    <a:lnTo>
                      <a:pt x="63" y="114"/>
                    </a:lnTo>
                    <a:lnTo>
                      <a:pt x="0" y="57"/>
                    </a:lnTo>
                    <a:close/>
                  </a:path>
                </a:pathLst>
              </a:custGeom>
              <a:solidFill>
                <a:srgbClr val="EE82EE"/>
              </a:solidFill>
              <a:ln w="0">
                <a:solidFill>
                  <a:srgbClr val="EE82EE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700" b="1"/>
              </a:p>
            </p:txBody>
          </p:sp>
          <p:sp>
            <p:nvSpPr>
              <p:cNvPr id="4228" name="Freeform 337">
                <a:extLst>
                  <a:ext uri="{FF2B5EF4-FFF2-40B4-BE49-F238E27FC236}">
                    <a16:creationId xmlns:a16="http://schemas.microsoft.com/office/drawing/2014/main" id="{A52102D8-6663-E369-2428-38C11CA868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83828" y="6333910"/>
                <a:ext cx="76274" cy="47892"/>
              </a:xfrm>
              <a:custGeom>
                <a:avLst/>
                <a:gdLst>
                  <a:gd name="T0" fmla="*/ 0 w 114"/>
                  <a:gd name="T1" fmla="*/ 57 h 114"/>
                  <a:gd name="T2" fmla="*/ 57 w 114"/>
                  <a:gd name="T3" fmla="*/ 0 h 114"/>
                  <a:gd name="T4" fmla="*/ 114 w 114"/>
                  <a:gd name="T5" fmla="*/ 57 h 114"/>
                  <a:gd name="T6" fmla="*/ 57 w 114"/>
                  <a:gd name="T7" fmla="*/ 114 h 114"/>
                  <a:gd name="T8" fmla="*/ 0 w 114"/>
                  <a:gd name="T9" fmla="*/ 57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4" h="114">
                    <a:moveTo>
                      <a:pt x="0" y="57"/>
                    </a:moveTo>
                    <a:lnTo>
                      <a:pt x="57" y="0"/>
                    </a:lnTo>
                    <a:lnTo>
                      <a:pt x="114" y="57"/>
                    </a:lnTo>
                    <a:lnTo>
                      <a:pt x="57" y="114"/>
                    </a:lnTo>
                    <a:lnTo>
                      <a:pt x="0" y="57"/>
                    </a:lnTo>
                    <a:close/>
                  </a:path>
                </a:pathLst>
              </a:custGeom>
              <a:solidFill>
                <a:srgbClr val="6495ED"/>
              </a:solidFill>
              <a:ln w="0">
                <a:solidFill>
                  <a:srgbClr val="6495ED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700" b="1"/>
              </a:p>
            </p:txBody>
          </p:sp>
          <p:sp>
            <p:nvSpPr>
              <p:cNvPr id="4229" name="Freeform 338">
                <a:extLst>
                  <a:ext uri="{FF2B5EF4-FFF2-40B4-BE49-F238E27FC236}">
                    <a16:creationId xmlns:a16="http://schemas.microsoft.com/office/drawing/2014/main" id="{0CC6BDEE-A50B-FC4A-086F-885862DEA8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83828" y="6238546"/>
                <a:ext cx="76274" cy="50413"/>
              </a:xfrm>
              <a:custGeom>
                <a:avLst/>
                <a:gdLst>
                  <a:gd name="T0" fmla="*/ 0 w 114"/>
                  <a:gd name="T1" fmla="*/ 63 h 120"/>
                  <a:gd name="T2" fmla="*/ 57 w 114"/>
                  <a:gd name="T3" fmla="*/ 0 h 120"/>
                  <a:gd name="T4" fmla="*/ 114 w 114"/>
                  <a:gd name="T5" fmla="*/ 63 h 120"/>
                  <a:gd name="T6" fmla="*/ 57 w 114"/>
                  <a:gd name="T7" fmla="*/ 120 h 120"/>
                  <a:gd name="T8" fmla="*/ 0 w 114"/>
                  <a:gd name="T9" fmla="*/ 63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4" h="120">
                    <a:moveTo>
                      <a:pt x="0" y="63"/>
                    </a:moveTo>
                    <a:lnTo>
                      <a:pt x="57" y="0"/>
                    </a:lnTo>
                    <a:lnTo>
                      <a:pt x="114" y="63"/>
                    </a:lnTo>
                    <a:lnTo>
                      <a:pt x="57" y="120"/>
                    </a:lnTo>
                    <a:lnTo>
                      <a:pt x="0" y="63"/>
                    </a:lnTo>
                    <a:close/>
                  </a:path>
                </a:pathLst>
              </a:custGeom>
              <a:solidFill>
                <a:srgbClr val="6495ED"/>
              </a:solidFill>
              <a:ln w="0">
                <a:solidFill>
                  <a:srgbClr val="6495ED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700" b="1"/>
              </a:p>
            </p:txBody>
          </p:sp>
          <p:sp>
            <p:nvSpPr>
              <p:cNvPr id="4230" name="Freeform 339">
                <a:extLst>
                  <a:ext uri="{FF2B5EF4-FFF2-40B4-BE49-F238E27FC236}">
                    <a16:creationId xmlns:a16="http://schemas.microsoft.com/office/drawing/2014/main" id="{6F7B97EC-AEF2-F149-595D-15FEC454B5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83828" y="5854987"/>
                <a:ext cx="76274" cy="50413"/>
              </a:xfrm>
              <a:custGeom>
                <a:avLst/>
                <a:gdLst>
                  <a:gd name="T0" fmla="*/ 0 w 114"/>
                  <a:gd name="T1" fmla="*/ 57 h 120"/>
                  <a:gd name="T2" fmla="*/ 57 w 114"/>
                  <a:gd name="T3" fmla="*/ 0 h 120"/>
                  <a:gd name="T4" fmla="*/ 114 w 114"/>
                  <a:gd name="T5" fmla="*/ 57 h 120"/>
                  <a:gd name="T6" fmla="*/ 57 w 114"/>
                  <a:gd name="T7" fmla="*/ 120 h 120"/>
                  <a:gd name="T8" fmla="*/ 0 w 114"/>
                  <a:gd name="T9" fmla="*/ 57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4" h="120">
                    <a:moveTo>
                      <a:pt x="0" y="57"/>
                    </a:moveTo>
                    <a:lnTo>
                      <a:pt x="57" y="0"/>
                    </a:lnTo>
                    <a:lnTo>
                      <a:pt x="114" y="57"/>
                    </a:lnTo>
                    <a:lnTo>
                      <a:pt x="57" y="120"/>
                    </a:lnTo>
                    <a:lnTo>
                      <a:pt x="0" y="57"/>
                    </a:lnTo>
                    <a:close/>
                  </a:path>
                </a:pathLst>
              </a:custGeom>
              <a:solidFill>
                <a:srgbClr val="6495ED"/>
              </a:solidFill>
              <a:ln w="0">
                <a:solidFill>
                  <a:srgbClr val="6495ED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700" b="1"/>
              </a:p>
            </p:txBody>
          </p:sp>
          <p:sp>
            <p:nvSpPr>
              <p:cNvPr id="4231" name="Rectangle 271">
                <a:extLst>
                  <a:ext uri="{FF2B5EF4-FFF2-40B4-BE49-F238E27FC236}">
                    <a16:creationId xmlns:a16="http://schemas.microsoft.com/office/drawing/2014/main" id="{A607E272-4D6D-EDFC-173B-5AC8426372F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57466" y="5070963"/>
                <a:ext cx="187459" cy="1947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US" altLang="en-US" sz="700" b="1" dirty="0">
                    <a:solidFill>
                      <a:srgbClr val="000000"/>
                    </a:solidFill>
                  </a:rPr>
                  <a:t>RU</a:t>
                </a:r>
                <a:endParaRPr kumimoji="0" lang="en-US" altLang="en-US" sz="700" b="1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</a:endParaRPr>
              </a:p>
            </p:txBody>
          </p:sp>
          <p:sp>
            <p:nvSpPr>
              <p:cNvPr id="4232" name="Rectangle 271">
                <a:extLst>
                  <a:ext uri="{FF2B5EF4-FFF2-40B4-BE49-F238E27FC236}">
                    <a16:creationId xmlns:a16="http://schemas.microsoft.com/office/drawing/2014/main" id="{83E9698D-73EA-F52F-03DA-07060ACF2C6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78716" y="6540605"/>
                <a:ext cx="185118" cy="1947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US" altLang="en-US" sz="700" b="1" dirty="0">
                    <a:solidFill>
                      <a:srgbClr val="000000"/>
                    </a:solidFill>
                  </a:rPr>
                  <a:t>µM</a:t>
                </a:r>
                <a:endParaRPr kumimoji="0" lang="en-US" altLang="en-US" sz="700" b="1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</a:endParaRPr>
              </a:p>
            </p:txBody>
          </p:sp>
        </p:grp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810ED8B8-7AE0-01D1-03B6-74FD6C7018A8}"/>
                </a:ext>
              </a:extLst>
            </p:cNvPr>
            <p:cNvGrpSpPr/>
            <p:nvPr/>
          </p:nvGrpSpPr>
          <p:grpSpPr>
            <a:xfrm>
              <a:off x="3665964" y="2226733"/>
              <a:ext cx="2537196" cy="914130"/>
              <a:chOff x="3665964" y="1515532"/>
              <a:chExt cx="3708839" cy="1652912"/>
            </a:xfrm>
          </p:grpSpPr>
          <p:sp>
            <p:nvSpPr>
              <p:cNvPr id="11" name="Line 122">
                <a:extLst>
                  <a:ext uri="{FF2B5EF4-FFF2-40B4-BE49-F238E27FC236}">
                    <a16:creationId xmlns:a16="http://schemas.microsoft.com/office/drawing/2014/main" id="{838A1D03-01E6-6EC1-AA40-392D5EDB221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931354" y="1715716"/>
                <a:ext cx="0" cy="119511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700" b="1"/>
              </a:p>
            </p:txBody>
          </p:sp>
          <p:sp>
            <p:nvSpPr>
              <p:cNvPr id="12" name="Line 124">
                <a:extLst>
                  <a:ext uri="{FF2B5EF4-FFF2-40B4-BE49-F238E27FC236}">
                    <a16:creationId xmlns:a16="http://schemas.microsoft.com/office/drawing/2014/main" id="{80BE8AB9-1E14-8E63-5153-0357CD5A8A1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906599" y="2853779"/>
                <a:ext cx="33453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700" b="1"/>
              </a:p>
            </p:txBody>
          </p:sp>
          <p:sp>
            <p:nvSpPr>
              <p:cNvPr id="13" name="Line 125">
                <a:extLst>
                  <a:ext uri="{FF2B5EF4-FFF2-40B4-BE49-F238E27FC236}">
                    <a16:creationId xmlns:a16="http://schemas.microsoft.com/office/drawing/2014/main" id="{0D942E94-BAB1-1467-1CA4-4E62BA4F6EA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906599" y="2793837"/>
                <a:ext cx="33453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700" b="1"/>
              </a:p>
            </p:txBody>
          </p:sp>
          <p:sp>
            <p:nvSpPr>
              <p:cNvPr id="14" name="Line 126">
                <a:extLst>
                  <a:ext uri="{FF2B5EF4-FFF2-40B4-BE49-F238E27FC236}">
                    <a16:creationId xmlns:a16="http://schemas.microsoft.com/office/drawing/2014/main" id="{3C4EEDE5-AA06-029A-5F88-957306C5FA9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906599" y="2733895"/>
                <a:ext cx="33453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700" b="1"/>
              </a:p>
            </p:txBody>
          </p:sp>
          <p:sp>
            <p:nvSpPr>
              <p:cNvPr id="15" name="Line 127">
                <a:extLst>
                  <a:ext uri="{FF2B5EF4-FFF2-40B4-BE49-F238E27FC236}">
                    <a16:creationId xmlns:a16="http://schemas.microsoft.com/office/drawing/2014/main" id="{92AE47CF-16EE-1A96-4279-0B24B66484B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906599" y="2673954"/>
                <a:ext cx="33453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700" b="1"/>
              </a:p>
            </p:txBody>
          </p:sp>
          <p:sp>
            <p:nvSpPr>
              <p:cNvPr id="16" name="Line 128">
                <a:extLst>
                  <a:ext uri="{FF2B5EF4-FFF2-40B4-BE49-F238E27FC236}">
                    <a16:creationId xmlns:a16="http://schemas.microsoft.com/office/drawing/2014/main" id="{694F0F3E-5432-74DC-413E-3A79AB0CCF2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906599" y="2614012"/>
                <a:ext cx="33453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700" b="1"/>
              </a:p>
            </p:txBody>
          </p:sp>
          <p:sp>
            <p:nvSpPr>
              <p:cNvPr id="17" name="Line 129">
                <a:extLst>
                  <a:ext uri="{FF2B5EF4-FFF2-40B4-BE49-F238E27FC236}">
                    <a16:creationId xmlns:a16="http://schemas.microsoft.com/office/drawing/2014/main" id="{DEBC3757-874E-B992-C5A9-274D4451BBD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906599" y="2554071"/>
                <a:ext cx="33453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700" b="1"/>
              </a:p>
            </p:txBody>
          </p:sp>
          <p:sp>
            <p:nvSpPr>
              <p:cNvPr id="18" name="Line 130">
                <a:extLst>
                  <a:ext uri="{FF2B5EF4-FFF2-40B4-BE49-F238E27FC236}">
                    <a16:creationId xmlns:a16="http://schemas.microsoft.com/office/drawing/2014/main" id="{61B3125F-9A19-6505-4909-BCB5EC664D1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906599" y="2494129"/>
                <a:ext cx="33453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700" b="1"/>
              </a:p>
            </p:txBody>
          </p:sp>
          <p:sp>
            <p:nvSpPr>
              <p:cNvPr id="19" name="Line 131">
                <a:extLst>
                  <a:ext uri="{FF2B5EF4-FFF2-40B4-BE49-F238E27FC236}">
                    <a16:creationId xmlns:a16="http://schemas.microsoft.com/office/drawing/2014/main" id="{75B84A59-9F20-C13F-E84A-B2C75148AB2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906599" y="2434188"/>
                <a:ext cx="33453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700" b="1"/>
              </a:p>
            </p:txBody>
          </p:sp>
          <p:sp>
            <p:nvSpPr>
              <p:cNvPr id="20" name="Line 132">
                <a:extLst>
                  <a:ext uri="{FF2B5EF4-FFF2-40B4-BE49-F238E27FC236}">
                    <a16:creationId xmlns:a16="http://schemas.microsoft.com/office/drawing/2014/main" id="{E1EF7E78-B6E8-BBAA-C4C3-EEA330D6764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906599" y="2374660"/>
                <a:ext cx="33453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700" b="1"/>
              </a:p>
            </p:txBody>
          </p:sp>
          <p:sp>
            <p:nvSpPr>
              <p:cNvPr id="21" name="Line 133">
                <a:extLst>
                  <a:ext uri="{FF2B5EF4-FFF2-40B4-BE49-F238E27FC236}">
                    <a16:creationId xmlns:a16="http://schemas.microsoft.com/office/drawing/2014/main" id="{F8B18F8E-D266-E1A6-215B-B2AA1CBFDC4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906599" y="2314718"/>
                <a:ext cx="33453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700" b="1"/>
              </a:p>
            </p:txBody>
          </p:sp>
          <p:sp>
            <p:nvSpPr>
              <p:cNvPr id="22" name="Line 134">
                <a:extLst>
                  <a:ext uri="{FF2B5EF4-FFF2-40B4-BE49-F238E27FC236}">
                    <a16:creationId xmlns:a16="http://schemas.microsoft.com/office/drawing/2014/main" id="{4B80AA11-AE95-0275-9714-39A145D15C8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906599" y="2257257"/>
                <a:ext cx="33453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700" b="1"/>
              </a:p>
            </p:txBody>
          </p:sp>
          <p:sp>
            <p:nvSpPr>
              <p:cNvPr id="23" name="Line 135">
                <a:extLst>
                  <a:ext uri="{FF2B5EF4-FFF2-40B4-BE49-F238E27FC236}">
                    <a16:creationId xmlns:a16="http://schemas.microsoft.com/office/drawing/2014/main" id="{4FDB8D8E-17D7-6573-20C2-A768A6B39A4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906599" y="2197315"/>
                <a:ext cx="33453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700" b="1"/>
              </a:p>
            </p:txBody>
          </p:sp>
          <p:sp>
            <p:nvSpPr>
              <p:cNvPr id="24" name="Line 136">
                <a:extLst>
                  <a:ext uri="{FF2B5EF4-FFF2-40B4-BE49-F238E27FC236}">
                    <a16:creationId xmlns:a16="http://schemas.microsoft.com/office/drawing/2014/main" id="{3751C18A-2979-D5E4-0A1E-175D8A878EA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906599" y="2137374"/>
                <a:ext cx="33453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700" b="1"/>
              </a:p>
            </p:txBody>
          </p:sp>
          <p:sp>
            <p:nvSpPr>
              <p:cNvPr id="25" name="Line 137">
                <a:extLst>
                  <a:ext uri="{FF2B5EF4-FFF2-40B4-BE49-F238E27FC236}">
                    <a16:creationId xmlns:a16="http://schemas.microsoft.com/office/drawing/2014/main" id="{2A8C5797-DB84-EA43-279C-7DF6772B380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906599" y="2077432"/>
                <a:ext cx="33453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700" b="1"/>
              </a:p>
            </p:txBody>
          </p:sp>
          <p:sp>
            <p:nvSpPr>
              <p:cNvPr id="26" name="Line 138">
                <a:extLst>
                  <a:ext uri="{FF2B5EF4-FFF2-40B4-BE49-F238E27FC236}">
                    <a16:creationId xmlns:a16="http://schemas.microsoft.com/office/drawing/2014/main" id="{334B2215-DF15-2EC0-4768-C7539040A71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906599" y="2017491"/>
                <a:ext cx="33453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700" b="1"/>
              </a:p>
            </p:txBody>
          </p:sp>
          <p:sp>
            <p:nvSpPr>
              <p:cNvPr id="27" name="Line 139">
                <a:extLst>
                  <a:ext uri="{FF2B5EF4-FFF2-40B4-BE49-F238E27FC236}">
                    <a16:creationId xmlns:a16="http://schemas.microsoft.com/office/drawing/2014/main" id="{E635409A-585E-CD52-F8A3-19BFACC3D7E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906599" y="1957549"/>
                <a:ext cx="33453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700" b="1"/>
              </a:p>
            </p:txBody>
          </p:sp>
          <p:sp>
            <p:nvSpPr>
              <p:cNvPr id="28" name="Line 140">
                <a:extLst>
                  <a:ext uri="{FF2B5EF4-FFF2-40B4-BE49-F238E27FC236}">
                    <a16:creationId xmlns:a16="http://schemas.microsoft.com/office/drawing/2014/main" id="{9269CA01-D9F6-803F-0822-03077410722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906599" y="1898021"/>
                <a:ext cx="33453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700" b="1"/>
              </a:p>
            </p:txBody>
          </p:sp>
          <p:sp>
            <p:nvSpPr>
              <p:cNvPr id="29" name="Line 141">
                <a:extLst>
                  <a:ext uri="{FF2B5EF4-FFF2-40B4-BE49-F238E27FC236}">
                    <a16:creationId xmlns:a16="http://schemas.microsoft.com/office/drawing/2014/main" id="{3CA1DD1F-BF3B-793C-C0FC-A8C51FC3EED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906599" y="1838080"/>
                <a:ext cx="33453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700" b="1"/>
              </a:p>
            </p:txBody>
          </p:sp>
          <p:sp>
            <p:nvSpPr>
              <p:cNvPr id="30" name="Line 142">
                <a:extLst>
                  <a:ext uri="{FF2B5EF4-FFF2-40B4-BE49-F238E27FC236}">
                    <a16:creationId xmlns:a16="http://schemas.microsoft.com/office/drawing/2014/main" id="{8EB776B2-7388-0E48-E304-5A457A09410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906599" y="1778138"/>
                <a:ext cx="33453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700" b="1"/>
              </a:p>
            </p:txBody>
          </p:sp>
          <p:sp>
            <p:nvSpPr>
              <p:cNvPr id="31" name="Line 143">
                <a:extLst>
                  <a:ext uri="{FF2B5EF4-FFF2-40B4-BE49-F238E27FC236}">
                    <a16:creationId xmlns:a16="http://schemas.microsoft.com/office/drawing/2014/main" id="{8CB228F0-FAD1-0DF1-BBA0-0666AE2DFAA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906599" y="1718196"/>
                <a:ext cx="33453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700" b="1"/>
              </a:p>
            </p:txBody>
          </p:sp>
          <p:sp>
            <p:nvSpPr>
              <p:cNvPr id="32" name="Line 144">
                <a:extLst>
                  <a:ext uri="{FF2B5EF4-FFF2-40B4-BE49-F238E27FC236}">
                    <a16:creationId xmlns:a16="http://schemas.microsoft.com/office/drawing/2014/main" id="{34502FBD-8E7C-737C-8708-E4D6B841C66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872477" y="2910826"/>
                <a:ext cx="84301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700" b="1"/>
              </a:p>
            </p:txBody>
          </p:sp>
          <p:sp>
            <p:nvSpPr>
              <p:cNvPr id="33" name="Line 145">
                <a:extLst>
                  <a:ext uri="{FF2B5EF4-FFF2-40B4-BE49-F238E27FC236}">
                    <a16:creationId xmlns:a16="http://schemas.microsoft.com/office/drawing/2014/main" id="{58429D01-21C3-1B6C-F5E6-6196E407559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872477" y="2793837"/>
                <a:ext cx="84301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700" b="1"/>
              </a:p>
            </p:txBody>
          </p:sp>
          <p:sp>
            <p:nvSpPr>
              <p:cNvPr id="34" name="Line 146">
                <a:extLst>
                  <a:ext uri="{FF2B5EF4-FFF2-40B4-BE49-F238E27FC236}">
                    <a16:creationId xmlns:a16="http://schemas.microsoft.com/office/drawing/2014/main" id="{39DCE6B7-A433-9247-E8EE-A7C04511614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872477" y="2673954"/>
                <a:ext cx="84301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700" b="1"/>
              </a:p>
            </p:txBody>
          </p:sp>
          <p:sp>
            <p:nvSpPr>
              <p:cNvPr id="35" name="Line 147">
                <a:extLst>
                  <a:ext uri="{FF2B5EF4-FFF2-40B4-BE49-F238E27FC236}">
                    <a16:creationId xmlns:a16="http://schemas.microsoft.com/office/drawing/2014/main" id="{48408986-F3CC-4565-D398-8F42AE1D4C0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872477" y="2554071"/>
                <a:ext cx="84301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700" b="1"/>
              </a:p>
            </p:txBody>
          </p:sp>
          <p:sp>
            <p:nvSpPr>
              <p:cNvPr id="36" name="Line 148">
                <a:extLst>
                  <a:ext uri="{FF2B5EF4-FFF2-40B4-BE49-F238E27FC236}">
                    <a16:creationId xmlns:a16="http://schemas.microsoft.com/office/drawing/2014/main" id="{328D6DBA-18A3-3973-F6B3-33D517A1261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872477" y="2434188"/>
                <a:ext cx="84301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700" b="1"/>
              </a:p>
            </p:txBody>
          </p:sp>
          <p:sp>
            <p:nvSpPr>
              <p:cNvPr id="37" name="Line 149">
                <a:extLst>
                  <a:ext uri="{FF2B5EF4-FFF2-40B4-BE49-F238E27FC236}">
                    <a16:creationId xmlns:a16="http://schemas.microsoft.com/office/drawing/2014/main" id="{D4D21532-AB7E-63A0-550E-1DFEE838509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872477" y="2314718"/>
                <a:ext cx="84301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700" b="1"/>
              </a:p>
            </p:txBody>
          </p:sp>
          <p:sp>
            <p:nvSpPr>
              <p:cNvPr id="38" name="Line 150">
                <a:extLst>
                  <a:ext uri="{FF2B5EF4-FFF2-40B4-BE49-F238E27FC236}">
                    <a16:creationId xmlns:a16="http://schemas.microsoft.com/office/drawing/2014/main" id="{82F0E86C-85ED-C936-160E-8C30D10BD78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872477" y="2197315"/>
                <a:ext cx="84301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700" b="1"/>
              </a:p>
            </p:txBody>
          </p:sp>
          <p:sp>
            <p:nvSpPr>
              <p:cNvPr id="39" name="Line 151">
                <a:extLst>
                  <a:ext uri="{FF2B5EF4-FFF2-40B4-BE49-F238E27FC236}">
                    <a16:creationId xmlns:a16="http://schemas.microsoft.com/office/drawing/2014/main" id="{E6191CE4-34DA-E6CC-EAED-0E50960BD9B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872477" y="2077432"/>
                <a:ext cx="84301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700" b="1"/>
              </a:p>
            </p:txBody>
          </p:sp>
          <p:sp>
            <p:nvSpPr>
              <p:cNvPr id="40" name="Line 152">
                <a:extLst>
                  <a:ext uri="{FF2B5EF4-FFF2-40B4-BE49-F238E27FC236}">
                    <a16:creationId xmlns:a16="http://schemas.microsoft.com/office/drawing/2014/main" id="{E478BEEC-92F4-723A-DD65-02411F9A3EB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872477" y="1957549"/>
                <a:ext cx="84301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700" b="1"/>
              </a:p>
            </p:txBody>
          </p:sp>
          <p:sp>
            <p:nvSpPr>
              <p:cNvPr id="41" name="Line 153">
                <a:extLst>
                  <a:ext uri="{FF2B5EF4-FFF2-40B4-BE49-F238E27FC236}">
                    <a16:creationId xmlns:a16="http://schemas.microsoft.com/office/drawing/2014/main" id="{FE7BE56A-6686-358A-5831-D6A787970AB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872477" y="1838080"/>
                <a:ext cx="84301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700" b="1"/>
              </a:p>
            </p:txBody>
          </p:sp>
          <p:sp>
            <p:nvSpPr>
              <p:cNvPr id="42" name="Line 154">
                <a:extLst>
                  <a:ext uri="{FF2B5EF4-FFF2-40B4-BE49-F238E27FC236}">
                    <a16:creationId xmlns:a16="http://schemas.microsoft.com/office/drawing/2014/main" id="{18C9F09B-C368-275D-F6EB-C9FFA35B32A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872477" y="1718196"/>
                <a:ext cx="84301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700" b="1"/>
              </a:p>
            </p:txBody>
          </p:sp>
          <p:sp>
            <p:nvSpPr>
              <p:cNvPr id="43" name="Rectangle 155">
                <a:extLst>
                  <a:ext uri="{FF2B5EF4-FFF2-40B4-BE49-F238E27FC236}">
                    <a16:creationId xmlns:a16="http://schemas.microsoft.com/office/drawing/2014/main" id="{344979B7-C352-7D6E-DD57-60D22D8E417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32464" y="2862100"/>
                <a:ext cx="117162" cy="1947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7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-5</a:t>
                </a:r>
                <a:endParaRPr kumimoji="0" lang="en-US" altLang="en-US" sz="7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44" name="Rectangle 156">
                <a:extLst>
                  <a:ext uri="{FF2B5EF4-FFF2-40B4-BE49-F238E27FC236}">
                    <a16:creationId xmlns:a16="http://schemas.microsoft.com/office/drawing/2014/main" id="{7B064299-0E1E-A8E9-3E06-49655E6521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77346" y="2745110"/>
                <a:ext cx="72642" cy="1947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700" b="1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0</a:t>
                </a:r>
                <a:endParaRPr kumimoji="0" lang="en-US" altLang="en-US" sz="7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45" name="Rectangle 157">
                <a:extLst>
                  <a:ext uri="{FF2B5EF4-FFF2-40B4-BE49-F238E27FC236}">
                    <a16:creationId xmlns:a16="http://schemas.microsoft.com/office/drawing/2014/main" id="{6C636B99-AE17-3506-732E-BCFA7C797A8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77346" y="2625226"/>
                <a:ext cx="72642" cy="1947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7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5</a:t>
                </a:r>
                <a:endParaRPr kumimoji="0" lang="en-US" altLang="en-US" sz="7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46" name="Rectangle 158">
                <a:extLst>
                  <a:ext uri="{FF2B5EF4-FFF2-40B4-BE49-F238E27FC236}">
                    <a16:creationId xmlns:a16="http://schemas.microsoft.com/office/drawing/2014/main" id="{AE0202FB-A145-162D-8C0D-3F8415D1BD8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02006" y="2505342"/>
                <a:ext cx="145281" cy="1947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7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10</a:t>
                </a:r>
                <a:endParaRPr kumimoji="0" lang="en-US" altLang="en-US" sz="7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47" name="Rectangle 159">
                <a:extLst>
                  <a:ext uri="{FF2B5EF4-FFF2-40B4-BE49-F238E27FC236}">
                    <a16:creationId xmlns:a16="http://schemas.microsoft.com/office/drawing/2014/main" id="{64FCEF2B-4FB4-BEA0-49E7-E4BF232E688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02006" y="2385458"/>
                <a:ext cx="145281" cy="1947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7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15</a:t>
                </a:r>
                <a:endParaRPr kumimoji="0" lang="en-US" altLang="en-US" sz="7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48" name="Rectangle 160">
                <a:extLst>
                  <a:ext uri="{FF2B5EF4-FFF2-40B4-BE49-F238E27FC236}">
                    <a16:creationId xmlns:a16="http://schemas.microsoft.com/office/drawing/2014/main" id="{04B47231-998B-9D72-D4CE-3FDD220E19F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02006" y="2265990"/>
                <a:ext cx="145281" cy="1947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7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20</a:t>
                </a:r>
                <a:endParaRPr kumimoji="0" lang="en-US" altLang="en-US" sz="7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49" name="Rectangle 161">
                <a:extLst>
                  <a:ext uri="{FF2B5EF4-FFF2-40B4-BE49-F238E27FC236}">
                    <a16:creationId xmlns:a16="http://schemas.microsoft.com/office/drawing/2014/main" id="{2B1F163C-41D0-9CBD-0983-D0652931C24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02006" y="2148587"/>
                <a:ext cx="145281" cy="1947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7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25</a:t>
                </a:r>
                <a:endParaRPr kumimoji="0" lang="en-US" altLang="en-US" sz="7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50" name="Rectangle 162">
                <a:extLst>
                  <a:ext uri="{FF2B5EF4-FFF2-40B4-BE49-F238E27FC236}">
                    <a16:creationId xmlns:a16="http://schemas.microsoft.com/office/drawing/2014/main" id="{C60EB484-4BED-FF70-7FD9-9D404739895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02006" y="2028704"/>
                <a:ext cx="145281" cy="1947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7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30</a:t>
                </a:r>
                <a:endParaRPr kumimoji="0" lang="en-US" altLang="en-US" sz="7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51" name="Rectangle 163">
                <a:extLst>
                  <a:ext uri="{FF2B5EF4-FFF2-40B4-BE49-F238E27FC236}">
                    <a16:creationId xmlns:a16="http://schemas.microsoft.com/office/drawing/2014/main" id="{5A3AB349-6EF1-1919-C3C6-06C2A237DB6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02006" y="1908820"/>
                <a:ext cx="145281" cy="1947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7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35</a:t>
                </a:r>
                <a:endParaRPr kumimoji="0" lang="en-US" altLang="en-US" sz="7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52" name="Rectangle 164">
                <a:extLst>
                  <a:ext uri="{FF2B5EF4-FFF2-40B4-BE49-F238E27FC236}">
                    <a16:creationId xmlns:a16="http://schemas.microsoft.com/office/drawing/2014/main" id="{4074246B-77CB-E195-D361-04D6B4691CE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02006" y="1789352"/>
                <a:ext cx="145281" cy="1947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7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40</a:t>
                </a:r>
                <a:endParaRPr kumimoji="0" lang="en-US" altLang="en-US" sz="7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53" name="Rectangle 165">
                <a:extLst>
                  <a:ext uri="{FF2B5EF4-FFF2-40B4-BE49-F238E27FC236}">
                    <a16:creationId xmlns:a16="http://schemas.microsoft.com/office/drawing/2014/main" id="{98E51675-5A75-55BA-5B96-B4E3973EB5E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02006" y="1669468"/>
                <a:ext cx="145281" cy="1947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7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45</a:t>
                </a:r>
                <a:endParaRPr kumimoji="0" lang="en-US" altLang="en-US" sz="7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54" name="Line 166">
                <a:extLst>
                  <a:ext uri="{FF2B5EF4-FFF2-40B4-BE49-F238E27FC236}">
                    <a16:creationId xmlns:a16="http://schemas.microsoft.com/office/drawing/2014/main" id="{5013F428-EB29-278E-B5DE-FAD4A8FEF0D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931354" y="2910826"/>
                <a:ext cx="316395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700" b="1"/>
              </a:p>
            </p:txBody>
          </p:sp>
          <p:sp>
            <p:nvSpPr>
              <p:cNvPr id="55" name="Line 168">
                <a:extLst>
                  <a:ext uri="{FF2B5EF4-FFF2-40B4-BE49-F238E27FC236}">
                    <a16:creationId xmlns:a16="http://schemas.microsoft.com/office/drawing/2014/main" id="{E352189D-9ACB-6FEB-A58C-97D0DC4B488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54818" y="2905866"/>
                <a:ext cx="0" cy="20669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700" b="1"/>
              </a:p>
            </p:txBody>
          </p:sp>
          <p:sp>
            <p:nvSpPr>
              <p:cNvPr id="56" name="Line 170">
                <a:extLst>
                  <a:ext uri="{FF2B5EF4-FFF2-40B4-BE49-F238E27FC236}">
                    <a16:creationId xmlns:a16="http://schemas.microsoft.com/office/drawing/2014/main" id="{70A59A0F-FB08-6002-88D8-348F038A733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605760" y="2905866"/>
                <a:ext cx="0" cy="20669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700" b="1"/>
              </a:p>
            </p:txBody>
          </p:sp>
          <p:sp>
            <p:nvSpPr>
              <p:cNvPr id="57" name="Line 172">
                <a:extLst>
                  <a:ext uri="{FF2B5EF4-FFF2-40B4-BE49-F238E27FC236}">
                    <a16:creationId xmlns:a16="http://schemas.microsoft.com/office/drawing/2014/main" id="{2C6CBEC0-D3DE-727B-B683-35A62CB8A10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60716" y="2905866"/>
                <a:ext cx="0" cy="20669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700" b="1"/>
              </a:p>
            </p:txBody>
          </p:sp>
          <p:sp>
            <p:nvSpPr>
              <p:cNvPr id="58" name="Line 174">
                <a:extLst>
                  <a:ext uri="{FF2B5EF4-FFF2-40B4-BE49-F238E27FC236}">
                    <a16:creationId xmlns:a16="http://schemas.microsoft.com/office/drawing/2014/main" id="{76CFBA1F-21E2-DA69-8D38-63E0BFE6B22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511658" y="2905866"/>
                <a:ext cx="0" cy="20669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700" b="1"/>
              </a:p>
            </p:txBody>
          </p:sp>
          <p:sp>
            <p:nvSpPr>
              <p:cNvPr id="59" name="Line 176">
                <a:extLst>
                  <a:ext uri="{FF2B5EF4-FFF2-40B4-BE49-F238E27FC236}">
                    <a16:creationId xmlns:a16="http://schemas.microsoft.com/office/drawing/2014/main" id="{3A9D549D-F677-8C93-253E-CE408230E03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961930" y="2905866"/>
                <a:ext cx="0" cy="20669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700" b="1"/>
              </a:p>
            </p:txBody>
          </p:sp>
          <p:sp>
            <p:nvSpPr>
              <p:cNvPr id="60" name="Line 178">
                <a:extLst>
                  <a:ext uri="{FF2B5EF4-FFF2-40B4-BE49-F238E27FC236}">
                    <a16:creationId xmlns:a16="http://schemas.microsoft.com/office/drawing/2014/main" id="{BA71A42E-85B0-BBCA-439B-B2C465D942E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416886" y="2905866"/>
                <a:ext cx="0" cy="20669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700" b="1"/>
              </a:p>
            </p:txBody>
          </p:sp>
          <p:sp>
            <p:nvSpPr>
              <p:cNvPr id="61" name="Line 180">
                <a:extLst>
                  <a:ext uri="{FF2B5EF4-FFF2-40B4-BE49-F238E27FC236}">
                    <a16:creationId xmlns:a16="http://schemas.microsoft.com/office/drawing/2014/main" id="{B4F6B2A1-9293-1E15-8219-354E49E6DF0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867828" y="2905866"/>
                <a:ext cx="0" cy="20669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700" b="1"/>
              </a:p>
            </p:txBody>
          </p:sp>
          <p:sp>
            <p:nvSpPr>
              <p:cNvPr id="62" name="Line 182">
                <a:extLst>
                  <a:ext uri="{FF2B5EF4-FFF2-40B4-BE49-F238E27FC236}">
                    <a16:creationId xmlns:a16="http://schemas.microsoft.com/office/drawing/2014/main" id="{D36CC501-D9CF-136C-24A1-5B2D5B314AC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931354" y="2895531"/>
                <a:ext cx="0" cy="52087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700" b="1"/>
              </a:p>
            </p:txBody>
          </p:sp>
          <p:sp>
            <p:nvSpPr>
              <p:cNvPr id="63" name="Line 183">
                <a:extLst>
                  <a:ext uri="{FF2B5EF4-FFF2-40B4-BE49-F238E27FC236}">
                    <a16:creationId xmlns:a16="http://schemas.microsoft.com/office/drawing/2014/main" id="{F9FD6B95-C01F-3FAD-F13E-053B541553B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382296" y="2895531"/>
                <a:ext cx="0" cy="52087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700" b="1"/>
              </a:p>
            </p:txBody>
          </p:sp>
          <p:sp>
            <p:nvSpPr>
              <p:cNvPr id="4096" name="Line 184">
                <a:extLst>
                  <a:ext uri="{FF2B5EF4-FFF2-40B4-BE49-F238E27FC236}">
                    <a16:creationId xmlns:a16="http://schemas.microsoft.com/office/drawing/2014/main" id="{D7606188-DC64-4FB1-3877-D9FF392465F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833238" y="2895531"/>
                <a:ext cx="0" cy="52087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700" b="1"/>
              </a:p>
            </p:txBody>
          </p:sp>
          <p:sp>
            <p:nvSpPr>
              <p:cNvPr id="4097" name="Line 185">
                <a:extLst>
                  <a:ext uri="{FF2B5EF4-FFF2-40B4-BE49-F238E27FC236}">
                    <a16:creationId xmlns:a16="http://schemas.microsoft.com/office/drawing/2014/main" id="{8D1203B2-B815-9E5A-49FE-F36E4C684D5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284180" y="2895531"/>
                <a:ext cx="0" cy="52087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700" b="1"/>
              </a:p>
            </p:txBody>
          </p:sp>
          <p:sp>
            <p:nvSpPr>
              <p:cNvPr id="4099" name="Line 186">
                <a:extLst>
                  <a:ext uri="{FF2B5EF4-FFF2-40B4-BE49-F238E27FC236}">
                    <a16:creationId xmlns:a16="http://schemas.microsoft.com/office/drawing/2014/main" id="{FA6D1ADC-0C85-D706-192C-E3BAC738DD2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739136" y="2895531"/>
                <a:ext cx="0" cy="52087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700" b="1"/>
              </a:p>
            </p:txBody>
          </p:sp>
          <p:sp>
            <p:nvSpPr>
              <p:cNvPr id="4101" name="Line 187">
                <a:extLst>
                  <a:ext uri="{FF2B5EF4-FFF2-40B4-BE49-F238E27FC236}">
                    <a16:creationId xmlns:a16="http://schemas.microsoft.com/office/drawing/2014/main" id="{C7B78816-DFF2-0E88-0B87-EA473764AC1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189408" y="2895531"/>
                <a:ext cx="0" cy="52087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700" b="1"/>
              </a:p>
            </p:txBody>
          </p:sp>
          <p:sp>
            <p:nvSpPr>
              <p:cNvPr id="4102" name="Line 188">
                <a:extLst>
                  <a:ext uri="{FF2B5EF4-FFF2-40B4-BE49-F238E27FC236}">
                    <a16:creationId xmlns:a16="http://schemas.microsoft.com/office/drawing/2014/main" id="{362C45CA-D056-D9A4-51C8-5278DC1FDF1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640350" y="2895531"/>
                <a:ext cx="0" cy="52087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700" b="1"/>
              </a:p>
            </p:txBody>
          </p:sp>
          <p:sp>
            <p:nvSpPr>
              <p:cNvPr id="4103" name="Line 189">
                <a:extLst>
                  <a:ext uri="{FF2B5EF4-FFF2-40B4-BE49-F238E27FC236}">
                    <a16:creationId xmlns:a16="http://schemas.microsoft.com/office/drawing/2014/main" id="{00520D7C-4BC0-9EEF-FA5C-00264F2E29B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095306" y="2895531"/>
                <a:ext cx="0" cy="52087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700" b="1"/>
              </a:p>
            </p:txBody>
          </p:sp>
          <p:sp>
            <p:nvSpPr>
              <p:cNvPr id="4104" name="Rectangle 190">
                <a:extLst>
                  <a:ext uri="{FF2B5EF4-FFF2-40B4-BE49-F238E27FC236}">
                    <a16:creationId xmlns:a16="http://schemas.microsoft.com/office/drawing/2014/main" id="{EFC575DB-3ACA-8E4F-928B-AEDD90532C3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96432" y="2973663"/>
                <a:ext cx="72642" cy="1947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7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0</a:t>
                </a:r>
                <a:endParaRPr kumimoji="0" lang="en-US" altLang="en-US" sz="7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4105" name="Rectangle 191">
                <a:extLst>
                  <a:ext uri="{FF2B5EF4-FFF2-40B4-BE49-F238E27FC236}">
                    <a16:creationId xmlns:a16="http://schemas.microsoft.com/office/drawing/2014/main" id="{DF8E973B-31AF-0F75-E7B4-696CA366706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05623" y="2973661"/>
                <a:ext cx="145281" cy="1947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7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10</a:t>
                </a:r>
                <a:endParaRPr kumimoji="0" lang="en-US" altLang="en-US" sz="7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4106" name="Rectangle 192">
                <a:extLst>
                  <a:ext uri="{FF2B5EF4-FFF2-40B4-BE49-F238E27FC236}">
                    <a16:creationId xmlns:a16="http://schemas.microsoft.com/office/drawing/2014/main" id="{A8FEC1C6-1912-E7D5-32EE-85996219825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56563" y="2973661"/>
                <a:ext cx="145281" cy="1947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7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20</a:t>
                </a:r>
                <a:endParaRPr kumimoji="0" lang="en-US" altLang="en-US" sz="7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4107" name="Rectangle 193">
                <a:extLst>
                  <a:ext uri="{FF2B5EF4-FFF2-40B4-BE49-F238E27FC236}">
                    <a16:creationId xmlns:a16="http://schemas.microsoft.com/office/drawing/2014/main" id="{C4E1334E-8322-164C-2CE6-07640E44FB1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12056" y="2973661"/>
                <a:ext cx="145281" cy="1947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7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30</a:t>
                </a:r>
                <a:endParaRPr kumimoji="0" lang="en-US" altLang="en-US" sz="7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4108" name="Rectangle 194">
                <a:extLst>
                  <a:ext uri="{FF2B5EF4-FFF2-40B4-BE49-F238E27FC236}">
                    <a16:creationId xmlns:a16="http://schemas.microsoft.com/office/drawing/2014/main" id="{F65BCA2A-8713-A736-9018-66F39E8C1D0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67012" y="2973661"/>
                <a:ext cx="145281" cy="1947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7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40</a:t>
                </a:r>
                <a:endParaRPr kumimoji="0" lang="en-US" altLang="en-US" sz="7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4109" name="Rectangle 195">
                <a:extLst>
                  <a:ext uri="{FF2B5EF4-FFF2-40B4-BE49-F238E27FC236}">
                    <a16:creationId xmlns:a16="http://schemas.microsoft.com/office/drawing/2014/main" id="{FF86B0D9-9972-C7A4-4C7F-EC7D152F878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17953" y="2973661"/>
                <a:ext cx="145281" cy="1947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7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50</a:t>
                </a:r>
                <a:endParaRPr kumimoji="0" lang="en-US" altLang="en-US" sz="7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4110" name="Rectangle 196">
                <a:extLst>
                  <a:ext uri="{FF2B5EF4-FFF2-40B4-BE49-F238E27FC236}">
                    <a16:creationId xmlns:a16="http://schemas.microsoft.com/office/drawing/2014/main" id="{8C86F93A-1C8A-DDC1-D4CE-51F567B64AA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568227" y="2973661"/>
                <a:ext cx="145281" cy="1947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7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60</a:t>
                </a:r>
                <a:endParaRPr kumimoji="0" lang="en-US" altLang="en-US" sz="7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4111" name="Rectangle 197">
                <a:extLst>
                  <a:ext uri="{FF2B5EF4-FFF2-40B4-BE49-F238E27FC236}">
                    <a16:creationId xmlns:a16="http://schemas.microsoft.com/office/drawing/2014/main" id="{719D32E3-A419-A3C4-E94E-98F1B1C964E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23183" y="2973661"/>
                <a:ext cx="145281" cy="1947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7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70</a:t>
                </a:r>
                <a:endParaRPr kumimoji="0" lang="en-US" altLang="en-US" sz="7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4112" name="Rectangle 202">
                <a:extLst>
                  <a:ext uri="{FF2B5EF4-FFF2-40B4-BE49-F238E27FC236}">
                    <a16:creationId xmlns:a16="http://schemas.microsoft.com/office/drawing/2014/main" id="{D76127AE-A98E-1919-2F4F-362ABCF968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97697" y="1515532"/>
                <a:ext cx="407726" cy="1947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700" b="1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C2 WT</a:t>
                </a:r>
                <a:endParaRPr kumimoji="0" lang="en-US" altLang="en-US" sz="7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4113" name="Freeform 203">
                <a:extLst>
                  <a:ext uri="{FF2B5EF4-FFF2-40B4-BE49-F238E27FC236}">
                    <a16:creationId xmlns:a16="http://schemas.microsoft.com/office/drawing/2014/main" id="{D379F7FF-FDBB-BEA1-3186-C618BE9EDFFB}"/>
                  </a:ext>
                </a:extLst>
              </p:cNvPr>
              <p:cNvSpPr>
                <a:spLocks/>
              </p:cNvSpPr>
              <p:nvPr/>
            </p:nvSpPr>
            <p:spPr bwMode="auto">
              <a:xfrm flipV="1">
                <a:off x="3940052" y="1879419"/>
                <a:ext cx="2919748" cy="906564"/>
              </a:xfrm>
              <a:custGeom>
                <a:avLst/>
                <a:gdLst>
                  <a:gd name="T0" fmla="*/ 7 w 693"/>
                  <a:gd name="T1" fmla="*/ 15 h 348"/>
                  <a:gd name="T2" fmla="*/ 27 w 693"/>
                  <a:gd name="T3" fmla="*/ 52 h 348"/>
                  <a:gd name="T4" fmla="*/ 48 w 693"/>
                  <a:gd name="T5" fmla="*/ 83 h 348"/>
                  <a:gd name="T6" fmla="*/ 68 w 693"/>
                  <a:gd name="T7" fmla="*/ 110 h 348"/>
                  <a:gd name="T8" fmla="*/ 88 w 693"/>
                  <a:gd name="T9" fmla="*/ 133 h 348"/>
                  <a:gd name="T10" fmla="*/ 107 w 693"/>
                  <a:gd name="T11" fmla="*/ 153 h 348"/>
                  <a:gd name="T12" fmla="*/ 128 w 693"/>
                  <a:gd name="T13" fmla="*/ 171 h 348"/>
                  <a:gd name="T14" fmla="*/ 147 w 693"/>
                  <a:gd name="T15" fmla="*/ 187 h 348"/>
                  <a:gd name="T16" fmla="*/ 168 w 693"/>
                  <a:gd name="T17" fmla="*/ 201 h 348"/>
                  <a:gd name="T18" fmla="*/ 188 w 693"/>
                  <a:gd name="T19" fmla="*/ 214 h 348"/>
                  <a:gd name="T20" fmla="*/ 207 w 693"/>
                  <a:gd name="T21" fmla="*/ 225 h 348"/>
                  <a:gd name="T22" fmla="*/ 227 w 693"/>
                  <a:gd name="T23" fmla="*/ 236 h 348"/>
                  <a:gd name="T24" fmla="*/ 248 w 693"/>
                  <a:gd name="T25" fmla="*/ 245 h 348"/>
                  <a:gd name="T26" fmla="*/ 268 w 693"/>
                  <a:gd name="T27" fmla="*/ 254 h 348"/>
                  <a:gd name="T28" fmla="*/ 287 w 693"/>
                  <a:gd name="T29" fmla="*/ 262 h 348"/>
                  <a:gd name="T30" fmla="*/ 307 w 693"/>
                  <a:gd name="T31" fmla="*/ 269 h 348"/>
                  <a:gd name="T32" fmla="*/ 328 w 693"/>
                  <a:gd name="T33" fmla="*/ 276 h 348"/>
                  <a:gd name="T34" fmla="*/ 347 w 693"/>
                  <a:gd name="T35" fmla="*/ 282 h 348"/>
                  <a:gd name="T36" fmla="*/ 367 w 693"/>
                  <a:gd name="T37" fmla="*/ 288 h 348"/>
                  <a:gd name="T38" fmla="*/ 387 w 693"/>
                  <a:gd name="T39" fmla="*/ 294 h 348"/>
                  <a:gd name="T40" fmla="*/ 407 w 693"/>
                  <a:gd name="T41" fmla="*/ 299 h 348"/>
                  <a:gd name="T42" fmla="*/ 428 w 693"/>
                  <a:gd name="T43" fmla="*/ 304 h 348"/>
                  <a:gd name="T44" fmla="*/ 448 w 693"/>
                  <a:gd name="T45" fmla="*/ 308 h 348"/>
                  <a:gd name="T46" fmla="*/ 468 w 693"/>
                  <a:gd name="T47" fmla="*/ 313 h 348"/>
                  <a:gd name="T48" fmla="*/ 488 w 693"/>
                  <a:gd name="T49" fmla="*/ 317 h 348"/>
                  <a:gd name="T50" fmla="*/ 507 w 693"/>
                  <a:gd name="T51" fmla="*/ 320 h 348"/>
                  <a:gd name="T52" fmla="*/ 527 w 693"/>
                  <a:gd name="T53" fmla="*/ 324 h 348"/>
                  <a:gd name="T54" fmla="*/ 547 w 693"/>
                  <a:gd name="T55" fmla="*/ 328 h 348"/>
                  <a:gd name="T56" fmla="*/ 567 w 693"/>
                  <a:gd name="T57" fmla="*/ 331 h 348"/>
                  <a:gd name="T58" fmla="*/ 588 w 693"/>
                  <a:gd name="T59" fmla="*/ 334 h 348"/>
                  <a:gd name="T60" fmla="*/ 608 w 693"/>
                  <a:gd name="T61" fmla="*/ 337 h 348"/>
                  <a:gd name="T62" fmla="*/ 628 w 693"/>
                  <a:gd name="T63" fmla="*/ 340 h 348"/>
                  <a:gd name="T64" fmla="*/ 648 w 693"/>
                  <a:gd name="T65" fmla="*/ 342 h 348"/>
                  <a:gd name="T66" fmla="*/ 668 w 693"/>
                  <a:gd name="T67" fmla="*/ 345 h 348"/>
                  <a:gd name="T68" fmla="*/ 687 w 693"/>
                  <a:gd name="T69" fmla="*/ 347 h 3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693" h="348">
                    <a:moveTo>
                      <a:pt x="0" y="0"/>
                    </a:moveTo>
                    <a:lnTo>
                      <a:pt x="7" y="15"/>
                    </a:lnTo>
                    <a:lnTo>
                      <a:pt x="17" y="35"/>
                    </a:lnTo>
                    <a:lnTo>
                      <a:pt x="27" y="52"/>
                    </a:lnTo>
                    <a:lnTo>
                      <a:pt x="37" y="68"/>
                    </a:lnTo>
                    <a:lnTo>
                      <a:pt x="48" y="83"/>
                    </a:lnTo>
                    <a:lnTo>
                      <a:pt x="57" y="97"/>
                    </a:lnTo>
                    <a:lnTo>
                      <a:pt x="68" y="110"/>
                    </a:lnTo>
                    <a:lnTo>
                      <a:pt x="77" y="122"/>
                    </a:lnTo>
                    <a:lnTo>
                      <a:pt x="88" y="133"/>
                    </a:lnTo>
                    <a:lnTo>
                      <a:pt x="98" y="143"/>
                    </a:lnTo>
                    <a:lnTo>
                      <a:pt x="107" y="153"/>
                    </a:lnTo>
                    <a:lnTo>
                      <a:pt x="117" y="162"/>
                    </a:lnTo>
                    <a:lnTo>
                      <a:pt x="128" y="171"/>
                    </a:lnTo>
                    <a:lnTo>
                      <a:pt x="138" y="179"/>
                    </a:lnTo>
                    <a:lnTo>
                      <a:pt x="147" y="187"/>
                    </a:lnTo>
                    <a:lnTo>
                      <a:pt x="157" y="194"/>
                    </a:lnTo>
                    <a:lnTo>
                      <a:pt x="168" y="201"/>
                    </a:lnTo>
                    <a:lnTo>
                      <a:pt x="178" y="207"/>
                    </a:lnTo>
                    <a:lnTo>
                      <a:pt x="188" y="214"/>
                    </a:lnTo>
                    <a:lnTo>
                      <a:pt x="198" y="219"/>
                    </a:lnTo>
                    <a:lnTo>
                      <a:pt x="207" y="225"/>
                    </a:lnTo>
                    <a:lnTo>
                      <a:pt x="217" y="230"/>
                    </a:lnTo>
                    <a:lnTo>
                      <a:pt x="227" y="236"/>
                    </a:lnTo>
                    <a:lnTo>
                      <a:pt x="237" y="240"/>
                    </a:lnTo>
                    <a:lnTo>
                      <a:pt x="248" y="245"/>
                    </a:lnTo>
                    <a:lnTo>
                      <a:pt x="258" y="249"/>
                    </a:lnTo>
                    <a:lnTo>
                      <a:pt x="268" y="254"/>
                    </a:lnTo>
                    <a:lnTo>
                      <a:pt x="278" y="258"/>
                    </a:lnTo>
                    <a:lnTo>
                      <a:pt x="287" y="262"/>
                    </a:lnTo>
                    <a:lnTo>
                      <a:pt x="297" y="266"/>
                    </a:lnTo>
                    <a:lnTo>
                      <a:pt x="307" y="269"/>
                    </a:lnTo>
                    <a:lnTo>
                      <a:pt x="317" y="273"/>
                    </a:lnTo>
                    <a:lnTo>
                      <a:pt x="328" y="276"/>
                    </a:lnTo>
                    <a:lnTo>
                      <a:pt x="338" y="279"/>
                    </a:lnTo>
                    <a:lnTo>
                      <a:pt x="347" y="282"/>
                    </a:lnTo>
                    <a:lnTo>
                      <a:pt x="358" y="285"/>
                    </a:lnTo>
                    <a:lnTo>
                      <a:pt x="367" y="288"/>
                    </a:lnTo>
                    <a:lnTo>
                      <a:pt x="378" y="291"/>
                    </a:lnTo>
                    <a:lnTo>
                      <a:pt x="387" y="294"/>
                    </a:lnTo>
                    <a:lnTo>
                      <a:pt x="398" y="296"/>
                    </a:lnTo>
                    <a:lnTo>
                      <a:pt x="407" y="299"/>
                    </a:lnTo>
                    <a:lnTo>
                      <a:pt x="417" y="301"/>
                    </a:lnTo>
                    <a:lnTo>
                      <a:pt x="428" y="304"/>
                    </a:lnTo>
                    <a:lnTo>
                      <a:pt x="437" y="306"/>
                    </a:lnTo>
                    <a:lnTo>
                      <a:pt x="448" y="308"/>
                    </a:lnTo>
                    <a:lnTo>
                      <a:pt x="457" y="311"/>
                    </a:lnTo>
                    <a:lnTo>
                      <a:pt x="468" y="313"/>
                    </a:lnTo>
                    <a:lnTo>
                      <a:pt x="477" y="315"/>
                    </a:lnTo>
                    <a:lnTo>
                      <a:pt x="488" y="317"/>
                    </a:lnTo>
                    <a:lnTo>
                      <a:pt x="498" y="319"/>
                    </a:lnTo>
                    <a:lnTo>
                      <a:pt x="507" y="320"/>
                    </a:lnTo>
                    <a:lnTo>
                      <a:pt x="518" y="322"/>
                    </a:lnTo>
                    <a:lnTo>
                      <a:pt x="527" y="324"/>
                    </a:lnTo>
                    <a:lnTo>
                      <a:pt x="538" y="326"/>
                    </a:lnTo>
                    <a:lnTo>
                      <a:pt x="547" y="328"/>
                    </a:lnTo>
                    <a:lnTo>
                      <a:pt x="558" y="329"/>
                    </a:lnTo>
                    <a:lnTo>
                      <a:pt x="567" y="331"/>
                    </a:lnTo>
                    <a:lnTo>
                      <a:pt x="577" y="332"/>
                    </a:lnTo>
                    <a:lnTo>
                      <a:pt x="588" y="334"/>
                    </a:lnTo>
                    <a:lnTo>
                      <a:pt x="597" y="335"/>
                    </a:lnTo>
                    <a:lnTo>
                      <a:pt x="608" y="337"/>
                    </a:lnTo>
                    <a:lnTo>
                      <a:pt x="617" y="338"/>
                    </a:lnTo>
                    <a:lnTo>
                      <a:pt x="628" y="340"/>
                    </a:lnTo>
                    <a:lnTo>
                      <a:pt x="637" y="341"/>
                    </a:lnTo>
                    <a:lnTo>
                      <a:pt x="648" y="342"/>
                    </a:lnTo>
                    <a:lnTo>
                      <a:pt x="658" y="343"/>
                    </a:lnTo>
                    <a:lnTo>
                      <a:pt x="668" y="345"/>
                    </a:lnTo>
                    <a:lnTo>
                      <a:pt x="678" y="346"/>
                    </a:lnTo>
                    <a:lnTo>
                      <a:pt x="687" y="347"/>
                    </a:lnTo>
                    <a:lnTo>
                      <a:pt x="693" y="348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700" b="1"/>
              </a:p>
            </p:txBody>
          </p:sp>
          <p:sp>
            <p:nvSpPr>
              <p:cNvPr id="4114" name="Freeform 204">
                <a:extLst>
                  <a:ext uri="{FF2B5EF4-FFF2-40B4-BE49-F238E27FC236}">
                    <a16:creationId xmlns:a16="http://schemas.microsoft.com/office/drawing/2014/main" id="{C5032D96-0222-7237-4BEE-B10CB1CF25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01916" y="2788463"/>
                <a:ext cx="76272" cy="49607"/>
              </a:xfrm>
              <a:custGeom>
                <a:avLst/>
                <a:gdLst>
                  <a:gd name="T0" fmla="*/ 0 w 114"/>
                  <a:gd name="T1" fmla="*/ 57 h 120"/>
                  <a:gd name="T2" fmla="*/ 57 w 114"/>
                  <a:gd name="T3" fmla="*/ 0 h 120"/>
                  <a:gd name="T4" fmla="*/ 114 w 114"/>
                  <a:gd name="T5" fmla="*/ 57 h 120"/>
                  <a:gd name="T6" fmla="*/ 57 w 114"/>
                  <a:gd name="T7" fmla="*/ 120 h 120"/>
                  <a:gd name="T8" fmla="*/ 0 w 114"/>
                  <a:gd name="T9" fmla="*/ 57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4" h="120">
                    <a:moveTo>
                      <a:pt x="0" y="57"/>
                    </a:moveTo>
                    <a:lnTo>
                      <a:pt x="57" y="0"/>
                    </a:lnTo>
                    <a:lnTo>
                      <a:pt x="114" y="57"/>
                    </a:lnTo>
                    <a:lnTo>
                      <a:pt x="57" y="120"/>
                    </a:lnTo>
                    <a:lnTo>
                      <a:pt x="0" y="57"/>
                    </a:lnTo>
                    <a:close/>
                  </a:path>
                </a:pathLst>
              </a:custGeom>
              <a:solidFill>
                <a:srgbClr val="FF0000"/>
              </a:solidFill>
              <a:ln w="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700" b="1"/>
              </a:p>
            </p:txBody>
          </p:sp>
          <p:sp>
            <p:nvSpPr>
              <p:cNvPr id="4115" name="Freeform 205">
                <a:extLst>
                  <a:ext uri="{FF2B5EF4-FFF2-40B4-BE49-F238E27FC236}">
                    <a16:creationId xmlns:a16="http://schemas.microsoft.com/office/drawing/2014/main" id="{25942A1B-1AB7-B46C-C26A-19695E3AB1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01916" y="2796318"/>
                <a:ext cx="76272" cy="49607"/>
              </a:xfrm>
              <a:custGeom>
                <a:avLst/>
                <a:gdLst>
                  <a:gd name="T0" fmla="*/ 0 w 114"/>
                  <a:gd name="T1" fmla="*/ 57 h 120"/>
                  <a:gd name="T2" fmla="*/ 57 w 114"/>
                  <a:gd name="T3" fmla="*/ 0 h 120"/>
                  <a:gd name="T4" fmla="*/ 114 w 114"/>
                  <a:gd name="T5" fmla="*/ 57 h 120"/>
                  <a:gd name="T6" fmla="*/ 57 w 114"/>
                  <a:gd name="T7" fmla="*/ 120 h 120"/>
                  <a:gd name="T8" fmla="*/ 0 w 114"/>
                  <a:gd name="T9" fmla="*/ 57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4" h="120">
                    <a:moveTo>
                      <a:pt x="0" y="57"/>
                    </a:moveTo>
                    <a:lnTo>
                      <a:pt x="57" y="0"/>
                    </a:lnTo>
                    <a:lnTo>
                      <a:pt x="114" y="57"/>
                    </a:lnTo>
                    <a:lnTo>
                      <a:pt x="57" y="120"/>
                    </a:lnTo>
                    <a:lnTo>
                      <a:pt x="0" y="57"/>
                    </a:lnTo>
                    <a:close/>
                  </a:path>
                </a:pathLst>
              </a:custGeom>
              <a:solidFill>
                <a:srgbClr val="FF0000"/>
              </a:solidFill>
              <a:ln w="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700" b="1"/>
              </a:p>
            </p:txBody>
          </p:sp>
          <p:sp>
            <p:nvSpPr>
              <p:cNvPr id="4116" name="Freeform 206">
                <a:extLst>
                  <a:ext uri="{FF2B5EF4-FFF2-40B4-BE49-F238E27FC236}">
                    <a16:creationId xmlns:a16="http://schemas.microsoft.com/office/drawing/2014/main" id="{8517AC89-8B3B-1A64-1A35-3589B2ADE4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01916" y="2770274"/>
                <a:ext cx="76272" cy="47127"/>
              </a:xfrm>
              <a:custGeom>
                <a:avLst/>
                <a:gdLst>
                  <a:gd name="T0" fmla="*/ 0 w 114"/>
                  <a:gd name="T1" fmla="*/ 57 h 114"/>
                  <a:gd name="T2" fmla="*/ 57 w 114"/>
                  <a:gd name="T3" fmla="*/ 0 h 114"/>
                  <a:gd name="T4" fmla="*/ 114 w 114"/>
                  <a:gd name="T5" fmla="*/ 57 h 114"/>
                  <a:gd name="T6" fmla="*/ 57 w 114"/>
                  <a:gd name="T7" fmla="*/ 114 h 114"/>
                  <a:gd name="T8" fmla="*/ 0 w 114"/>
                  <a:gd name="T9" fmla="*/ 57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4" h="114">
                    <a:moveTo>
                      <a:pt x="0" y="57"/>
                    </a:moveTo>
                    <a:lnTo>
                      <a:pt x="57" y="0"/>
                    </a:lnTo>
                    <a:lnTo>
                      <a:pt x="114" y="57"/>
                    </a:lnTo>
                    <a:lnTo>
                      <a:pt x="57" y="114"/>
                    </a:lnTo>
                    <a:lnTo>
                      <a:pt x="0" y="57"/>
                    </a:lnTo>
                    <a:close/>
                  </a:path>
                </a:pathLst>
              </a:custGeom>
              <a:solidFill>
                <a:srgbClr val="FF0000"/>
              </a:solidFill>
              <a:ln w="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700" b="1"/>
              </a:p>
            </p:txBody>
          </p:sp>
          <p:sp>
            <p:nvSpPr>
              <p:cNvPr id="4117" name="Freeform 207">
                <a:extLst>
                  <a:ext uri="{FF2B5EF4-FFF2-40B4-BE49-F238E27FC236}">
                    <a16:creationId xmlns:a16="http://schemas.microsoft.com/office/drawing/2014/main" id="{46BBC575-EF44-6DCC-90B5-58060C295B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4628" y="2804172"/>
                <a:ext cx="76272" cy="49607"/>
              </a:xfrm>
              <a:custGeom>
                <a:avLst/>
                <a:gdLst>
                  <a:gd name="T0" fmla="*/ 0 w 114"/>
                  <a:gd name="T1" fmla="*/ 63 h 120"/>
                  <a:gd name="T2" fmla="*/ 57 w 114"/>
                  <a:gd name="T3" fmla="*/ 0 h 120"/>
                  <a:gd name="T4" fmla="*/ 114 w 114"/>
                  <a:gd name="T5" fmla="*/ 63 h 120"/>
                  <a:gd name="T6" fmla="*/ 57 w 114"/>
                  <a:gd name="T7" fmla="*/ 120 h 120"/>
                  <a:gd name="T8" fmla="*/ 0 w 114"/>
                  <a:gd name="T9" fmla="*/ 63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4" h="120">
                    <a:moveTo>
                      <a:pt x="0" y="63"/>
                    </a:moveTo>
                    <a:lnTo>
                      <a:pt x="57" y="0"/>
                    </a:lnTo>
                    <a:lnTo>
                      <a:pt x="114" y="63"/>
                    </a:lnTo>
                    <a:lnTo>
                      <a:pt x="57" y="120"/>
                    </a:lnTo>
                    <a:lnTo>
                      <a:pt x="0" y="63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700" b="1"/>
              </a:p>
            </p:txBody>
          </p:sp>
          <p:sp>
            <p:nvSpPr>
              <p:cNvPr id="4118" name="Freeform 208">
                <a:extLst>
                  <a:ext uri="{FF2B5EF4-FFF2-40B4-BE49-F238E27FC236}">
                    <a16:creationId xmlns:a16="http://schemas.microsoft.com/office/drawing/2014/main" id="{6C5632E5-46F5-60A5-46C6-93911CAFB2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4628" y="2778129"/>
                <a:ext cx="76272" cy="47127"/>
              </a:xfrm>
              <a:custGeom>
                <a:avLst/>
                <a:gdLst>
                  <a:gd name="T0" fmla="*/ 0 w 114"/>
                  <a:gd name="T1" fmla="*/ 57 h 114"/>
                  <a:gd name="T2" fmla="*/ 57 w 114"/>
                  <a:gd name="T3" fmla="*/ 0 h 114"/>
                  <a:gd name="T4" fmla="*/ 114 w 114"/>
                  <a:gd name="T5" fmla="*/ 57 h 114"/>
                  <a:gd name="T6" fmla="*/ 57 w 114"/>
                  <a:gd name="T7" fmla="*/ 114 h 114"/>
                  <a:gd name="T8" fmla="*/ 0 w 114"/>
                  <a:gd name="T9" fmla="*/ 57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4" h="114">
                    <a:moveTo>
                      <a:pt x="0" y="57"/>
                    </a:moveTo>
                    <a:lnTo>
                      <a:pt x="57" y="0"/>
                    </a:lnTo>
                    <a:lnTo>
                      <a:pt x="114" y="57"/>
                    </a:lnTo>
                    <a:lnTo>
                      <a:pt x="57" y="114"/>
                    </a:lnTo>
                    <a:lnTo>
                      <a:pt x="0" y="57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700" b="1"/>
              </a:p>
            </p:txBody>
          </p:sp>
          <p:sp>
            <p:nvSpPr>
              <p:cNvPr id="4119" name="Freeform 209">
                <a:extLst>
                  <a:ext uri="{FF2B5EF4-FFF2-40B4-BE49-F238E27FC236}">
                    <a16:creationId xmlns:a16="http://schemas.microsoft.com/office/drawing/2014/main" id="{5AE39EB2-89C7-D461-D269-78422FF5FB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4628" y="2718187"/>
                <a:ext cx="76272" cy="47127"/>
              </a:xfrm>
              <a:custGeom>
                <a:avLst/>
                <a:gdLst>
                  <a:gd name="T0" fmla="*/ 0 w 114"/>
                  <a:gd name="T1" fmla="*/ 57 h 114"/>
                  <a:gd name="T2" fmla="*/ 57 w 114"/>
                  <a:gd name="T3" fmla="*/ 0 h 114"/>
                  <a:gd name="T4" fmla="*/ 114 w 114"/>
                  <a:gd name="T5" fmla="*/ 57 h 114"/>
                  <a:gd name="T6" fmla="*/ 57 w 114"/>
                  <a:gd name="T7" fmla="*/ 114 h 114"/>
                  <a:gd name="T8" fmla="*/ 0 w 114"/>
                  <a:gd name="T9" fmla="*/ 57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4" h="114">
                    <a:moveTo>
                      <a:pt x="0" y="57"/>
                    </a:moveTo>
                    <a:lnTo>
                      <a:pt x="57" y="0"/>
                    </a:lnTo>
                    <a:lnTo>
                      <a:pt x="114" y="57"/>
                    </a:lnTo>
                    <a:lnTo>
                      <a:pt x="57" y="114"/>
                    </a:lnTo>
                    <a:lnTo>
                      <a:pt x="0" y="57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700" b="1"/>
              </a:p>
            </p:txBody>
          </p:sp>
          <p:sp>
            <p:nvSpPr>
              <p:cNvPr id="4120" name="Freeform 210">
                <a:extLst>
                  <a:ext uri="{FF2B5EF4-FFF2-40B4-BE49-F238E27FC236}">
                    <a16:creationId xmlns:a16="http://schemas.microsoft.com/office/drawing/2014/main" id="{A8F12266-326F-DC6A-EC90-FB180192C95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0052" y="2718187"/>
                <a:ext cx="75603" cy="47127"/>
              </a:xfrm>
              <a:custGeom>
                <a:avLst/>
                <a:gdLst>
                  <a:gd name="T0" fmla="*/ 0 w 113"/>
                  <a:gd name="T1" fmla="*/ 57 h 114"/>
                  <a:gd name="T2" fmla="*/ 57 w 113"/>
                  <a:gd name="T3" fmla="*/ 0 h 114"/>
                  <a:gd name="T4" fmla="*/ 113 w 113"/>
                  <a:gd name="T5" fmla="*/ 57 h 114"/>
                  <a:gd name="T6" fmla="*/ 57 w 113"/>
                  <a:gd name="T7" fmla="*/ 114 h 114"/>
                  <a:gd name="T8" fmla="*/ 0 w 113"/>
                  <a:gd name="T9" fmla="*/ 57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3" h="114">
                    <a:moveTo>
                      <a:pt x="0" y="57"/>
                    </a:moveTo>
                    <a:lnTo>
                      <a:pt x="57" y="0"/>
                    </a:lnTo>
                    <a:lnTo>
                      <a:pt x="113" y="57"/>
                    </a:lnTo>
                    <a:lnTo>
                      <a:pt x="57" y="114"/>
                    </a:lnTo>
                    <a:lnTo>
                      <a:pt x="0" y="57"/>
                    </a:lnTo>
                    <a:close/>
                  </a:path>
                </a:pathLst>
              </a:custGeom>
              <a:solidFill>
                <a:srgbClr val="8B008B"/>
              </a:solidFill>
              <a:ln w="0">
                <a:solidFill>
                  <a:srgbClr val="8B008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700" b="1"/>
              </a:p>
            </p:txBody>
          </p:sp>
          <p:sp>
            <p:nvSpPr>
              <p:cNvPr id="4121" name="Freeform 211">
                <a:extLst>
                  <a:ext uri="{FF2B5EF4-FFF2-40B4-BE49-F238E27FC236}">
                    <a16:creationId xmlns:a16="http://schemas.microsoft.com/office/drawing/2014/main" id="{C85B7947-CFEB-D414-9B4D-F4BF8A30B1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0052" y="2697517"/>
                <a:ext cx="75603" cy="46713"/>
              </a:xfrm>
              <a:custGeom>
                <a:avLst/>
                <a:gdLst>
                  <a:gd name="T0" fmla="*/ 0 w 113"/>
                  <a:gd name="T1" fmla="*/ 57 h 113"/>
                  <a:gd name="T2" fmla="*/ 57 w 113"/>
                  <a:gd name="T3" fmla="*/ 0 h 113"/>
                  <a:gd name="T4" fmla="*/ 113 w 113"/>
                  <a:gd name="T5" fmla="*/ 57 h 113"/>
                  <a:gd name="T6" fmla="*/ 57 w 113"/>
                  <a:gd name="T7" fmla="*/ 113 h 113"/>
                  <a:gd name="T8" fmla="*/ 0 w 113"/>
                  <a:gd name="T9" fmla="*/ 57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3" h="113">
                    <a:moveTo>
                      <a:pt x="0" y="57"/>
                    </a:moveTo>
                    <a:lnTo>
                      <a:pt x="57" y="0"/>
                    </a:lnTo>
                    <a:lnTo>
                      <a:pt x="113" y="57"/>
                    </a:lnTo>
                    <a:lnTo>
                      <a:pt x="57" y="113"/>
                    </a:lnTo>
                    <a:lnTo>
                      <a:pt x="0" y="57"/>
                    </a:lnTo>
                    <a:close/>
                  </a:path>
                </a:pathLst>
              </a:custGeom>
              <a:solidFill>
                <a:srgbClr val="8B008B"/>
              </a:solidFill>
              <a:ln w="0">
                <a:solidFill>
                  <a:srgbClr val="8B008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700" b="1"/>
              </a:p>
            </p:txBody>
          </p:sp>
          <p:sp>
            <p:nvSpPr>
              <p:cNvPr id="4122" name="Freeform 212">
                <a:extLst>
                  <a:ext uri="{FF2B5EF4-FFF2-40B4-BE49-F238E27FC236}">
                    <a16:creationId xmlns:a16="http://schemas.microsoft.com/office/drawing/2014/main" id="{F3391A77-7BEB-10F8-B623-930FA32254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0052" y="2718187"/>
                <a:ext cx="75603" cy="47127"/>
              </a:xfrm>
              <a:custGeom>
                <a:avLst/>
                <a:gdLst>
                  <a:gd name="T0" fmla="*/ 0 w 113"/>
                  <a:gd name="T1" fmla="*/ 57 h 114"/>
                  <a:gd name="T2" fmla="*/ 57 w 113"/>
                  <a:gd name="T3" fmla="*/ 0 h 114"/>
                  <a:gd name="T4" fmla="*/ 113 w 113"/>
                  <a:gd name="T5" fmla="*/ 57 h 114"/>
                  <a:gd name="T6" fmla="*/ 57 w 113"/>
                  <a:gd name="T7" fmla="*/ 114 h 114"/>
                  <a:gd name="T8" fmla="*/ 0 w 113"/>
                  <a:gd name="T9" fmla="*/ 57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3" h="114">
                    <a:moveTo>
                      <a:pt x="0" y="57"/>
                    </a:moveTo>
                    <a:lnTo>
                      <a:pt x="57" y="0"/>
                    </a:lnTo>
                    <a:lnTo>
                      <a:pt x="113" y="57"/>
                    </a:lnTo>
                    <a:lnTo>
                      <a:pt x="57" y="114"/>
                    </a:lnTo>
                    <a:lnTo>
                      <a:pt x="0" y="57"/>
                    </a:lnTo>
                    <a:close/>
                  </a:path>
                </a:pathLst>
              </a:custGeom>
              <a:solidFill>
                <a:srgbClr val="8B008B"/>
              </a:solidFill>
              <a:ln w="0">
                <a:solidFill>
                  <a:srgbClr val="8B008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700" b="1"/>
              </a:p>
            </p:txBody>
          </p:sp>
          <p:sp>
            <p:nvSpPr>
              <p:cNvPr id="4123" name="Freeform 213">
                <a:extLst>
                  <a:ext uri="{FF2B5EF4-FFF2-40B4-BE49-F238E27FC236}">
                    <a16:creationId xmlns:a16="http://schemas.microsoft.com/office/drawing/2014/main" id="{D80EEEDA-BAE5-6C3C-52B5-46C4B4CCB73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86216" y="2619387"/>
                <a:ext cx="76272" cy="46713"/>
              </a:xfrm>
              <a:custGeom>
                <a:avLst/>
                <a:gdLst>
                  <a:gd name="T0" fmla="*/ 0 w 114"/>
                  <a:gd name="T1" fmla="*/ 57 h 113"/>
                  <a:gd name="T2" fmla="*/ 57 w 114"/>
                  <a:gd name="T3" fmla="*/ 0 h 113"/>
                  <a:gd name="T4" fmla="*/ 114 w 114"/>
                  <a:gd name="T5" fmla="*/ 57 h 113"/>
                  <a:gd name="T6" fmla="*/ 57 w 114"/>
                  <a:gd name="T7" fmla="*/ 113 h 113"/>
                  <a:gd name="T8" fmla="*/ 0 w 114"/>
                  <a:gd name="T9" fmla="*/ 57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4" h="113">
                    <a:moveTo>
                      <a:pt x="0" y="57"/>
                    </a:moveTo>
                    <a:lnTo>
                      <a:pt x="57" y="0"/>
                    </a:lnTo>
                    <a:lnTo>
                      <a:pt x="114" y="57"/>
                    </a:lnTo>
                    <a:lnTo>
                      <a:pt x="57" y="113"/>
                    </a:lnTo>
                    <a:lnTo>
                      <a:pt x="0" y="57"/>
                    </a:lnTo>
                    <a:close/>
                  </a:path>
                </a:pathLst>
              </a:custGeom>
              <a:solidFill>
                <a:srgbClr val="B22222"/>
              </a:solidFill>
              <a:ln w="0">
                <a:solidFill>
                  <a:srgbClr val="B22222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700" b="1"/>
              </a:p>
            </p:txBody>
          </p:sp>
          <p:sp>
            <p:nvSpPr>
              <p:cNvPr id="4124" name="Freeform 214">
                <a:extLst>
                  <a:ext uri="{FF2B5EF4-FFF2-40B4-BE49-F238E27FC236}">
                    <a16:creationId xmlns:a16="http://schemas.microsoft.com/office/drawing/2014/main" id="{C4348292-AD0B-4E6C-70E1-EC414F4F6A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86216" y="2642950"/>
                <a:ext cx="76272" cy="46713"/>
              </a:xfrm>
              <a:custGeom>
                <a:avLst/>
                <a:gdLst>
                  <a:gd name="T0" fmla="*/ 0 w 114"/>
                  <a:gd name="T1" fmla="*/ 56 h 113"/>
                  <a:gd name="T2" fmla="*/ 57 w 114"/>
                  <a:gd name="T3" fmla="*/ 0 h 113"/>
                  <a:gd name="T4" fmla="*/ 114 w 114"/>
                  <a:gd name="T5" fmla="*/ 56 h 113"/>
                  <a:gd name="T6" fmla="*/ 57 w 114"/>
                  <a:gd name="T7" fmla="*/ 113 h 113"/>
                  <a:gd name="T8" fmla="*/ 0 w 114"/>
                  <a:gd name="T9" fmla="*/ 56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4" h="113">
                    <a:moveTo>
                      <a:pt x="0" y="56"/>
                    </a:moveTo>
                    <a:lnTo>
                      <a:pt x="57" y="0"/>
                    </a:lnTo>
                    <a:lnTo>
                      <a:pt x="114" y="56"/>
                    </a:lnTo>
                    <a:lnTo>
                      <a:pt x="57" y="113"/>
                    </a:lnTo>
                    <a:lnTo>
                      <a:pt x="0" y="56"/>
                    </a:lnTo>
                    <a:close/>
                  </a:path>
                </a:pathLst>
              </a:custGeom>
              <a:solidFill>
                <a:srgbClr val="B22222"/>
              </a:solidFill>
              <a:ln w="0">
                <a:solidFill>
                  <a:srgbClr val="B22222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700" b="1"/>
              </a:p>
            </p:txBody>
          </p:sp>
          <p:sp>
            <p:nvSpPr>
              <p:cNvPr id="4125" name="Freeform 215">
                <a:extLst>
                  <a:ext uri="{FF2B5EF4-FFF2-40B4-BE49-F238E27FC236}">
                    <a16:creationId xmlns:a16="http://schemas.microsoft.com/office/drawing/2014/main" id="{BD41C185-4ACA-439E-B808-39D32C3F8B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86216" y="2637576"/>
                <a:ext cx="76272" cy="49607"/>
              </a:xfrm>
              <a:custGeom>
                <a:avLst/>
                <a:gdLst>
                  <a:gd name="T0" fmla="*/ 0 w 114"/>
                  <a:gd name="T1" fmla="*/ 57 h 120"/>
                  <a:gd name="T2" fmla="*/ 57 w 114"/>
                  <a:gd name="T3" fmla="*/ 0 h 120"/>
                  <a:gd name="T4" fmla="*/ 114 w 114"/>
                  <a:gd name="T5" fmla="*/ 57 h 120"/>
                  <a:gd name="T6" fmla="*/ 57 w 114"/>
                  <a:gd name="T7" fmla="*/ 120 h 120"/>
                  <a:gd name="T8" fmla="*/ 0 w 114"/>
                  <a:gd name="T9" fmla="*/ 57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4" h="120">
                    <a:moveTo>
                      <a:pt x="0" y="57"/>
                    </a:moveTo>
                    <a:lnTo>
                      <a:pt x="57" y="0"/>
                    </a:lnTo>
                    <a:lnTo>
                      <a:pt x="114" y="57"/>
                    </a:lnTo>
                    <a:lnTo>
                      <a:pt x="57" y="120"/>
                    </a:lnTo>
                    <a:lnTo>
                      <a:pt x="0" y="57"/>
                    </a:lnTo>
                    <a:close/>
                  </a:path>
                </a:pathLst>
              </a:custGeom>
              <a:solidFill>
                <a:srgbClr val="B22222"/>
              </a:solidFill>
              <a:ln w="0">
                <a:solidFill>
                  <a:srgbClr val="B22222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700" b="1"/>
              </a:p>
            </p:txBody>
          </p:sp>
          <p:sp>
            <p:nvSpPr>
              <p:cNvPr id="4126" name="Freeform 216">
                <a:extLst>
                  <a:ext uri="{FF2B5EF4-FFF2-40B4-BE49-F238E27FC236}">
                    <a16:creationId xmlns:a16="http://schemas.microsoft.com/office/drawing/2014/main" id="{BB07F070-CF73-B1BF-CCA1-69BD70C2345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74531" y="2546216"/>
                <a:ext cx="76272" cy="47127"/>
              </a:xfrm>
              <a:custGeom>
                <a:avLst/>
                <a:gdLst>
                  <a:gd name="T0" fmla="*/ 0 w 114"/>
                  <a:gd name="T1" fmla="*/ 57 h 114"/>
                  <a:gd name="T2" fmla="*/ 57 w 114"/>
                  <a:gd name="T3" fmla="*/ 0 h 114"/>
                  <a:gd name="T4" fmla="*/ 114 w 114"/>
                  <a:gd name="T5" fmla="*/ 57 h 114"/>
                  <a:gd name="T6" fmla="*/ 57 w 114"/>
                  <a:gd name="T7" fmla="*/ 114 h 114"/>
                  <a:gd name="T8" fmla="*/ 0 w 114"/>
                  <a:gd name="T9" fmla="*/ 57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4" h="114">
                    <a:moveTo>
                      <a:pt x="0" y="57"/>
                    </a:moveTo>
                    <a:lnTo>
                      <a:pt x="57" y="0"/>
                    </a:lnTo>
                    <a:lnTo>
                      <a:pt x="114" y="57"/>
                    </a:lnTo>
                    <a:lnTo>
                      <a:pt x="57" y="114"/>
                    </a:lnTo>
                    <a:lnTo>
                      <a:pt x="0" y="57"/>
                    </a:lnTo>
                    <a:close/>
                  </a:path>
                </a:pathLst>
              </a:custGeom>
              <a:solidFill>
                <a:srgbClr val="800000"/>
              </a:solidFill>
              <a:ln w="0">
                <a:solidFill>
                  <a:srgbClr val="8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700" b="1"/>
              </a:p>
            </p:txBody>
          </p:sp>
          <p:sp>
            <p:nvSpPr>
              <p:cNvPr id="4127" name="Freeform 217">
                <a:extLst>
                  <a:ext uri="{FF2B5EF4-FFF2-40B4-BE49-F238E27FC236}">
                    <a16:creationId xmlns:a16="http://schemas.microsoft.com/office/drawing/2014/main" id="{2240C5E9-5D3B-7DF4-90E9-F5E7A81E7F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74531" y="2554071"/>
                <a:ext cx="76272" cy="47127"/>
              </a:xfrm>
              <a:custGeom>
                <a:avLst/>
                <a:gdLst>
                  <a:gd name="T0" fmla="*/ 0 w 114"/>
                  <a:gd name="T1" fmla="*/ 57 h 114"/>
                  <a:gd name="T2" fmla="*/ 57 w 114"/>
                  <a:gd name="T3" fmla="*/ 0 h 114"/>
                  <a:gd name="T4" fmla="*/ 114 w 114"/>
                  <a:gd name="T5" fmla="*/ 57 h 114"/>
                  <a:gd name="T6" fmla="*/ 57 w 114"/>
                  <a:gd name="T7" fmla="*/ 114 h 114"/>
                  <a:gd name="T8" fmla="*/ 0 w 114"/>
                  <a:gd name="T9" fmla="*/ 57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4" h="114">
                    <a:moveTo>
                      <a:pt x="0" y="57"/>
                    </a:moveTo>
                    <a:lnTo>
                      <a:pt x="57" y="0"/>
                    </a:lnTo>
                    <a:lnTo>
                      <a:pt x="114" y="57"/>
                    </a:lnTo>
                    <a:lnTo>
                      <a:pt x="57" y="114"/>
                    </a:lnTo>
                    <a:lnTo>
                      <a:pt x="0" y="57"/>
                    </a:lnTo>
                    <a:close/>
                  </a:path>
                </a:pathLst>
              </a:custGeom>
              <a:solidFill>
                <a:srgbClr val="800000"/>
              </a:solidFill>
              <a:ln w="0">
                <a:solidFill>
                  <a:srgbClr val="8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700" b="1"/>
              </a:p>
            </p:txBody>
          </p:sp>
          <p:sp>
            <p:nvSpPr>
              <p:cNvPr id="4128" name="Freeform 218">
                <a:extLst>
                  <a:ext uri="{FF2B5EF4-FFF2-40B4-BE49-F238E27FC236}">
                    <a16:creationId xmlns:a16="http://schemas.microsoft.com/office/drawing/2014/main" id="{7F360B5B-71B8-0A5D-EB29-45120F4B75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74531" y="2538362"/>
                <a:ext cx="76272" cy="47127"/>
              </a:xfrm>
              <a:custGeom>
                <a:avLst/>
                <a:gdLst>
                  <a:gd name="T0" fmla="*/ 0 w 114"/>
                  <a:gd name="T1" fmla="*/ 57 h 114"/>
                  <a:gd name="T2" fmla="*/ 57 w 114"/>
                  <a:gd name="T3" fmla="*/ 0 h 114"/>
                  <a:gd name="T4" fmla="*/ 114 w 114"/>
                  <a:gd name="T5" fmla="*/ 57 h 114"/>
                  <a:gd name="T6" fmla="*/ 57 w 114"/>
                  <a:gd name="T7" fmla="*/ 114 h 114"/>
                  <a:gd name="T8" fmla="*/ 0 w 114"/>
                  <a:gd name="T9" fmla="*/ 57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4" h="114">
                    <a:moveTo>
                      <a:pt x="0" y="57"/>
                    </a:moveTo>
                    <a:lnTo>
                      <a:pt x="57" y="0"/>
                    </a:lnTo>
                    <a:lnTo>
                      <a:pt x="114" y="57"/>
                    </a:lnTo>
                    <a:lnTo>
                      <a:pt x="57" y="114"/>
                    </a:lnTo>
                    <a:lnTo>
                      <a:pt x="0" y="57"/>
                    </a:lnTo>
                    <a:close/>
                  </a:path>
                </a:pathLst>
              </a:custGeom>
              <a:solidFill>
                <a:srgbClr val="800000"/>
              </a:solidFill>
              <a:ln w="0">
                <a:solidFill>
                  <a:srgbClr val="8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700" b="1"/>
              </a:p>
            </p:txBody>
          </p:sp>
          <p:sp>
            <p:nvSpPr>
              <p:cNvPr id="4129" name="Freeform 219">
                <a:extLst>
                  <a:ext uri="{FF2B5EF4-FFF2-40B4-BE49-F238E27FC236}">
                    <a16:creationId xmlns:a16="http://schemas.microsoft.com/office/drawing/2014/main" id="{23DFF271-8A2C-D45D-7F6A-0734FEAF67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55845" y="2423853"/>
                <a:ext cx="76272" cy="47127"/>
              </a:xfrm>
              <a:custGeom>
                <a:avLst/>
                <a:gdLst>
                  <a:gd name="T0" fmla="*/ 0 w 114"/>
                  <a:gd name="T1" fmla="*/ 57 h 114"/>
                  <a:gd name="T2" fmla="*/ 57 w 114"/>
                  <a:gd name="T3" fmla="*/ 0 h 114"/>
                  <a:gd name="T4" fmla="*/ 114 w 114"/>
                  <a:gd name="T5" fmla="*/ 57 h 114"/>
                  <a:gd name="T6" fmla="*/ 57 w 114"/>
                  <a:gd name="T7" fmla="*/ 114 h 114"/>
                  <a:gd name="T8" fmla="*/ 0 w 114"/>
                  <a:gd name="T9" fmla="*/ 57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4" h="114">
                    <a:moveTo>
                      <a:pt x="0" y="57"/>
                    </a:moveTo>
                    <a:lnTo>
                      <a:pt x="57" y="0"/>
                    </a:lnTo>
                    <a:lnTo>
                      <a:pt x="114" y="57"/>
                    </a:lnTo>
                    <a:lnTo>
                      <a:pt x="57" y="114"/>
                    </a:lnTo>
                    <a:lnTo>
                      <a:pt x="0" y="57"/>
                    </a:lnTo>
                    <a:close/>
                  </a:path>
                </a:pathLst>
              </a:custGeom>
              <a:solidFill>
                <a:srgbClr val="FF0000"/>
              </a:solidFill>
              <a:ln w="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700" b="1"/>
              </a:p>
            </p:txBody>
          </p:sp>
          <p:sp>
            <p:nvSpPr>
              <p:cNvPr id="4130" name="Freeform 220">
                <a:extLst>
                  <a:ext uri="{FF2B5EF4-FFF2-40B4-BE49-F238E27FC236}">
                    <a16:creationId xmlns:a16="http://schemas.microsoft.com/office/drawing/2014/main" id="{13C10F68-1667-7E6B-CC08-793AFCA9A4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55845" y="2442042"/>
                <a:ext cx="76272" cy="49607"/>
              </a:xfrm>
              <a:custGeom>
                <a:avLst/>
                <a:gdLst>
                  <a:gd name="T0" fmla="*/ 0 w 114"/>
                  <a:gd name="T1" fmla="*/ 57 h 120"/>
                  <a:gd name="T2" fmla="*/ 57 w 114"/>
                  <a:gd name="T3" fmla="*/ 0 h 120"/>
                  <a:gd name="T4" fmla="*/ 114 w 114"/>
                  <a:gd name="T5" fmla="*/ 57 h 120"/>
                  <a:gd name="T6" fmla="*/ 57 w 114"/>
                  <a:gd name="T7" fmla="*/ 120 h 120"/>
                  <a:gd name="T8" fmla="*/ 0 w 114"/>
                  <a:gd name="T9" fmla="*/ 57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4" h="120">
                    <a:moveTo>
                      <a:pt x="0" y="57"/>
                    </a:moveTo>
                    <a:lnTo>
                      <a:pt x="57" y="0"/>
                    </a:lnTo>
                    <a:lnTo>
                      <a:pt x="114" y="57"/>
                    </a:lnTo>
                    <a:lnTo>
                      <a:pt x="57" y="120"/>
                    </a:lnTo>
                    <a:lnTo>
                      <a:pt x="0" y="57"/>
                    </a:lnTo>
                    <a:close/>
                  </a:path>
                </a:pathLst>
              </a:custGeom>
              <a:solidFill>
                <a:srgbClr val="FF0000"/>
              </a:solidFill>
              <a:ln w="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700" b="1"/>
              </a:p>
            </p:txBody>
          </p:sp>
          <p:sp>
            <p:nvSpPr>
              <p:cNvPr id="4131" name="Freeform 221">
                <a:extLst>
                  <a:ext uri="{FF2B5EF4-FFF2-40B4-BE49-F238E27FC236}">
                    <a16:creationId xmlns:a16="http://schemas.microsoft.com/office/drawing/2014/main" id="{550DD393-29B5-86ED-C790-1673B408C22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55845" y="2395329"/>
                <a:ext cx="76272" cy="46713"/>
              </a:xfrm>
              <a:custGeom>
                <a:avLst/>
                <a:gdLst>
                  <a:gd name="T0" fmla="*/ 0 w 114"/>
                  <a:gd name="T1" fmla="*/ 57 h 113"/>
                  <a:gd name="T2" fmla="*/ 57 w 114"/>
                  <a:gd name="T3" fmla="*/ 0 h 113"/>
                  <a:gd name="T4" fmla="*/ 114 w 114"/>
                  <a:gd name="T5" fmla="*/ 57 h 113"/>
                  <a:gd name="T6" fmla="*/ 57 w 114"/>
                  <a:gd name="T7" fmla="*/ 113 h 113"/>
                  <a:gd name="T8" fmla="*/ 0 w 114"/>
                  <a:gd name="T9" fmla="*/ 57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4" h="113">
                    <a:moveTo>
                      <a:pt x="0" y="57"/>
                    </a:moveTo>
                    <a:lnTo>
                      <a:pt x="57" y="0"/>
                    </a:lnTo>
                    <a:lnTo>
                      <a:pt x="114" y="57"/>
                    </a:lnTo>
                    <a:lnTo>
                      <a:pt x="57" y="113"/>
                    </a:lnTo>
                    <a:lnTo>
                      <a:pt x="0" y="57"/>
                    </a:lnTo>
                    <a:close/>
                  </a:path>
                </a:pathLst>
              </a:custGeom>
              <a:solidFill>
                <a:srgbClr val="FF0000"/>
              </a:solidFill>
              <a:ln w="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700" b="1"/>
              </a:p>
            </p:txBody>
          </p:sp>
          <p:sp>
            <p:nvSpPr>
              <p:cNvPr id="4132" name="Freeform 222">
                <a:extLst>
                  <a:ext uri="{FF2B5EF4-FFF2-40B4-BE49-F238E27FC236}">
                    <a16:creationId xmlns:a16="http://schemas.microsoft.com/office/drawing/2014/main" id="{4287007B-4BA4-B2A8-5BB2-BBF5D31114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22486" y="2296529"/>
                <a:ext cx="75603" cy="46713"/>
              </a:xfrm>
              <a:custGeom>
                <a:avLst/>
                <a:gdLst>
                  <a:gd name="T0" fmla="*/ 0 w 113"/>
                  <a:gd name="T1" fmla="*/ 56 h 113"/>
                  <a:gd name="T2" fmla="*/ 57 w 113"/>
                  <a:gd name="T3" fmla="*/ 0 h 113"/>
                  <a:gd name="T4" fmla="*/ 113 w 113"/>
                  <a:gd name="T5" fmla="*/ 56 h 113"/>
                  <a:gd name="T6" fmla="*/ 57 w 113"/>
                  <a:gd name="T7" fmla="*/ 113 h 113"/>
                  <a:gd name="T8" fmla="*/ 0 w 113"/>
                  <a:gd name="T9" fmla="*/ 56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3" h="113">
                    <a:moveTo>
                      <a:pt x="0" y="56"/>
                    </a:moveTo>
                    <a:lnTo>
                      <a:pt x="57" y="0"/>
                    </a:lnTo>
                    <a:lnTo>
                      <a:pt x="113" y="56"/>
                    </a:lnTo>
                    <a:lnTo>
                      <a:pt x="57" y="113"/>
                    </a:lnTo>
                    <a:lnTo>
                      <a:pt x="0" y="56"/>
                    </a:lnTo>
                    <a:close/>
                  </a:path>
                </a:pathLst>
              </a:custGeom>
              <a:solidFill>
                <a:srgbClr val="00CED1"/>
              </a:solidFill>
              <a:ln w="0">
                <a:solidFill>
                  <a:srgbClr val="00CED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700" b="1"/>
              </a:p>
            </p:txBody>
          </p:sp>
          <p:sp>
            <p:nvSpPr>
              <p:cNvPr id="4133" name="Freeform 223">
                <a:extLst>
                  <a:ext uri="{FF2B5EF4-FFF2-40B4-BE49-F238E27FC236}">
                    <a16:creationId xmlns:a16="http://schemas.microsoft.com/office/drawing/2014/main" id="{1715DE9B-FBFE-2914-2303-6D709B8C4F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22486" y="2257257"/>
                <a:ext cx="75603" cy="46713"/>
              </a:xfrm>
              <a:custGeom>
                <a:avLst/>
                <a:gdLst>
                  <a:gd name="T0" fmla="*/ 0 w 113"/>
                  <a:gd name="T1" fmla="*/ 57 h 113"/>
                  <a:gd name="T2" fmla="*/ 57 w 113"/>
                  <a:gd name="T3" fmla="*/ 0 h 113"/>
                  <a:gd name="T4" fmla="*/ 113 w 113"/>
                  <a:gd name="T5" fmla="*/ 57 h 113"/>
                  <a:gd name="T6" fmla="*/ 57 w 113"/>
                  <a:gd name="T7" fmla="*/ 113 h 113"/>
                  <a:gd name="T8" fmla="*/ 0 w 113"/>
                  <a:gd name="T9" fmla="*/ 57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3" h="113">
                    <a:moveTo>
                      <a:pt x="0" y="57"/>
                    </a:moveTo>
                    <a:lnTo>
                      <a:pt x="57" y="0"/>
                    </a:lnTo>
                    <a:lnTo>
                      <a:pt x="113" y="57"/>
                    </a:lnTo>
                    <a:lnTo>
                      <a:pt x="57" y="113"/>
                    </a:lnTo>
                    <a:lnTo>
                      <a:pt x="0" y="57"/>
                    </a:lnTo>
                    <a:close/>
                  </a:path>
                </a:pathLst>
              </a:custGeom>
              <a:solidFill>
                <a:srgbClr val="00CED1"/>
              </a:solidFill>
              <a:ln w="0">
                <a:solidFill>
                  <a:srgbClr val="00CED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700" b="1"/>
              </a:p>
            </p:txBody>
          </p:sp>
          <p:sp>
            <p:nvSpPr>
              <p:cNvPr id="4134" name="Freeform 224">
                <a:extLst>
                  <a:ext uri="{FF2B5EF4-FFF2-40B4-BE49-F238E27FC236}">
                    <a16:creationId xmlns:a16="http://schemas.microsoft.com/office/drawing/2014/main" id="{794EA079-989E-9736-CA28-C100BFEF26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22486" y="2257257"/>
                <a:ext cx="75603" cy="46713"/>
              </a:xfrm>
              <a:custGeom>
                <a:avLst/>
                <a:gdLst>
                  <a:gd name="T0" fmla="*/ 0 w 113"/>
                  <a:gd name="T1" fmla="*/ 57 h 113"/>
                  <a:gd name="T2" fmla="*/ 57 w 113"/>
                  <a:gd name="T3" fmla="*/ 0 h 113"/>
                  <a:gd name="T4" fmla="*/ 113 w 113"/>
                  <a:gd name="T5" fmla="*/ 57 h 113"/>
                  <a:gd name="T6" fmla="*/ 57 w 113"/>
                  <a:gd name="T7" fmla="*/ 113 h 113"/>
                  <a:gd name="T8" fmla="*/ 0 w 113"/>
                  <a:gd name="T9" fmla="*/ 57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3" h="113">
                    <a:moveTo>
                      <a:pt x="0" y="57"/>
                    </a:moveTo>
                    <a:lnTo>
                      <a:pt x="57" y="0"/>
                    </a:lnTo>
                    <a:lnTo>
                      <a:pt x="113" y="57"/>
                    </a:lnTo>
                    <a:lnTo>
                      <a:pt x="57" y="113"/>
                    </a:lnTo>
                    <a:lnTo>
                      <a:pt x="0" y="57"/>
                    </a:lnTo>
                    <a:close/>
                  </a:path>
                </a:pathLst>
              </a:custGeom>
              <a:solidFill>
                <a:srgbClr val="00CED1"/>
              </a:solidFill>
              <a:ln w="0">
                <a:solidFill>
                  <a:srgbClr val="00CED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700" b="1"/>
              </a:p>
            </p:txBody>
          </p:sp>
          <p:sp>
            <p:nvSpPr>
              <p:cNvPr id="4135" name="Freeform 225">
                <a:extLst>
                  <a:ext uri="{FF2B5EF4-FFF2-40B4-BE49-F238E27FC236}">
                    <a16:creationId xmlns:a16="http://schemas.microsoft.com/office/drawing/2014/main" id="{E68E51C5-F590-5D02-F833-7B366E2760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55768" y="2046428"/>
                <a:ext cx="75603" cy="46713"/>
              </a:xfrm>
              <a:custGeom>
                <a:avLst/>
                <a:gdLst>
                  <a:gd name="T0" fmla="*/ 0 w 113"/>
                  <a:gd name="T1" fmla="*/ 56 h 113"/>
                  <a:gd name="T2" fmla="*/ 56 w 113"/>
                  <a:gd name="T3" fmla="*/ 0 h 113"/>
                  <a:gd name="T4" fmla="*/ 113 w 113"/>
                  <a:gd name="T5" fmla="*/ 56 h 113"/>
                  <a:gd name="T6" fmla="*/ 56 w 113"/>
                  <a:gd name="T7" fmla="*/ 113 h 113"/>
                  <a:gd name="T8" fmla="*/ 0 w 113"/>
                  <a:gd name="T9" fmla="*/ 56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3" h="113">
                    <a:moveTo>
                      <a:pt x="0" y="56"/>
                    </a:moveTo>
                    <a:lnTo>
                      <a:pt x="56" y="0"/>
                    </a:lnTo>
                    <a:lnTo>
                      <a:pt x="113" y="56"/>
                    </a:lnTo>
                    <a:lnTo>
                      <a:pt x="56" y="113"/>
                    </a:lnTo>
                    <a:lnTo>
                      <a:pt x="0" y="56"/>
                    </a:lnTo>
                    <a:close/>
                  </a:path>
                </a:pathLst>
              </a:custGeom>
              <a:solidFill>
                <a:srgbClr val="FF6347"/>
              </a:solidFill>
              <a:ln w="0">
                <a:solidFill>
                  <a:srgbClr val="FF6347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700" b="1"/>
              </a:p>
            </p:txBody>
          </p:sp>
          <p:sp>
            <p:nvSpPr>
              <p:cNvPr id="4136" name="Freeform 226">
                <a:extLst>
                  <a:ext uri="{FF2B5EF4-FFF2-40B4-BE49-F238E27FC236}">
                    <a16:creationId xmlns:a16="http://schemas.microsoft.com/office/drawing/2014/main" id="{15755282-90B9-BC8E-D57C-7504ED2FBC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55768" y="2041054"/>
                <a:ext cx="75603" cy="46713"/>
              </a:xfrm>
              <a:custGeom>
                <a:avLst/>
                <a:gdLst>
                  <a:gd name="T0" fmla="*/ 0 w 113"/>
                  <a:gd name="T1" fmla="*/ 57 h 113"/>
                  <a:gd name="T2" fmla="*/ 56 w 113"/>
                  <a:gd name="T3" fmla="*/ 0 h 113"/>
                  <a:gd name="T4" fmla="*/ 113 w 113"/>
                  <a:gd name="T5" fmla="*/ 57 h 113"/>
                  <a:gd name="T6" fmla="*/ 56 w 113"/>
                  <a:gd name="T7" fmla="*/ 113 h 113"/>
                  <a:gd name="T8" fmla="*/ 0 w 113"/>
                  <a:gd name="T9" fmla="*/ 57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3" h="113">
                    <a:moveTo>
                      <a:pt x="0" y="57"/>
                    </a:moveTo>
                    <a:lnTo>
                      <a:pt x="56" y="0"/>
                    </a:lnTo>
                    <a:lnTo>
                      <a:pt x="113" y="57"/>
                    </a:lnTo>
                    <a:lnTo>
                      <a:pt x="56" y="113"/>
                    </a:lnTo>
                    <a:lnTo>
                      <a:pt x="0" y="57"/>
                    </a:lnTo>
                    <a:close/>
                  </a:path>
                </a:pathLst>
              </a:custGeom>
              <a:solidFill>
                <a:srgbClr val="FF6347"/>
              </a:solidFill>
              <a:ln w="0">
                <a:solidFill>
                  <a:srgbClr val="FF6347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700" b="1"/>
              </a:p>
            </p:txBody>
          </p:sp>
          <p:sp>
            <p:nvSpPr>
              <p:cNvPr id="4137" name="Freeform 227">
                <a:extLst>
                  <a:ext uri="{FF2B5EF4-FFF2-40B4-BE49-F238E27FC236}">
                    <a16:creationId xmlns:a16="http://schemas.microsoft.com/office/drawing/2014/main" id="{62B4F676-560F-E262-CCA3-21A664BF0A5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55768" y="2033200"/>
                <a:ext cx="75603" cy="47127"/>
              </a:xfrm>
              <a:custGeom>
                <a:avLst/>
                <a:gdLst>
                  <a:gd name="T0" fmla="*/ 0 w 113"/>
                  <a:gd name="T1" fmla="*/ 57 h 114"/>
                  <a:gd name="T2" fmla="*/ 56 w 113"/>
                  <a:gd name="T3" fmla="*/ 0 h 114"/>
                  <a:gd name="T4" fmla="*/ 113 w 113"/>
                  <a:gd name="T5" fmla="*/ 57 h 114"/>
                  <a:gd name="T6" fmla="*/ 56 w 113"/>
                  <a:gd name="T7" fmla="*/ 114 h 114"/>
                  <a:gd name="T8" fmla="*/ 0 w 113"/>
                  <a:gd name="T9" fmla="*/ 57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3" h="114">
                    <a:moveTo>
                      <a:pt x="0" y="57"/>
                    </a:moveTo>
                    <a:lnTo>
                      <a:pt x="56" y="0"/>
                    </a:lnTo>
                    <a:lnTo>
                      <a:pt x="113" y="57"/>
                    </a:lnTo>
                    <a:lnTo>
                      <a:pt x="56" y="114"/>
                    </a:lnTo>
                    <a:lnTo>
                      <a:pt x="0" y="57"/>
                    </a:lnTo>
                    <a:close/>
                  </a:path>
                </a:pathLst>
              </a:custGeom>
              <a:solidFill>
                <a:srgbClr val="FF6347"/>
              </a:solidFill>
              <a:ln w="0">
                <a:solidFill>
                  <a:srgbClr val="FF6347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700" b="1"/>
              </a:p>
            </p:txBody>
          </p:sp>
          <p:sp>
            <p:nvSpPr>
              <p:cNvPr id="4138" name="Freeform 228">
                <a:extLst>
                  <a:ext uri="{FF2B5EF4-FFF2-40B4-BE49-F238E27FC236}">
                    <a16:creationId xmlns:a16="http://schemas.microsoft.com/office/drawing/2014/main" id="{A90F0872-E770-6F8F-554E-EFE7DF93DC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21664" y="1838080"/>
                <a:ext cx="75603" cy="46713"/>
              </a:xfrm>
              <a:custGeom>
                <a:avLst/>
                <a:gdLst>
                  <a:gd name="T0" fmla="*/ 0 w 113"/>
                  <a:gd name="T1" fmla="*/ 56 h 113"/>
                  <a:gd name="T2" fmla="*/ 57 w 113"/>
                  <a:gd name="T3" fmla="*/ 0 h 113"/>
                  <a:gd name="T4" fmla="*/ 113 w 113"/>
                  <a:gd name="T5" fmla="*/ 56 h 113"/>
                  <a:gd name="T6" fmla="*/ 57 w 113"/>
                  <a:gd name="T7" fmla="*/ 113 h 113"/>
                  <a:gd name="T8" fmla="*/ 0 w 113"/>
                  <a:gd name="T9" fmla="*/ 56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3" h="113">
                    <a:moveTo>
                      <a:pt x="0" y="56"/>
                    </a:moveTo>
                    <a:lnTo>
                      <a:pt x="57" y="0"/>
                    </a:lnTo>
                    <a:lnTo>
                      <a:pt x="113" y="56"/>
                    </a:lnTo>
                    <a:lnTo>
                      <a:pt x="57" y="113"/>
                    </a:lnTo>
                    <a:lnTo>
                      <a:pt x="0" y="56"/>
                    </a:lnTo>
                    <a:close/>
                  </a:path>
                </a:pathLst>
              </a:custGeom>
              <a:solidFill>
                <a:srgbClr val="D2691E"/>
              </a:solidFill>
              <a:ln w="0">
                <a:solidFill>
                  <a:srgbClr val="D2691E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700" b="1"/>
              </a:p>
            </p:txBody>
          </p:sp>
          <p:sp>
            <p:nvSpPr>
              <p:cNvPr id="4139" name="Freeform 229">
                <a:extLst>
                  <a:ext uri="{FF2B5EF4-FFF2-40B4-BE49-F238E27FC236}">
                    <a16:creationId xmlns:a16="http://schemas.microsoft.com/office/drawing/2014/main" id="{5ACC224B-C493-593B-D9CC-366CACA371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21664" y="1785992"/>
                <a:ext cx="75603" cy="49194"/>
              </a:xfrm>
              <a:custGeom>
                <a:avLst/>
                <a:gdLst>
                  <a:gd name="T0" fmla="*/ 0 w 113"/>
                  <a:gd name="T1" fmla="*/ 56 h 119"/>
                  <a:gd name="T2" fmla="*/ 57 w 113"/>
                  <a:gd name="T3" fmla="*/ 0 h 119"/>
                  <a:gd name="T4" fmla="*/ 113 w 113"/>
                  <a:gd name="T5" fmla="*/ 56 h 119"/>
                  <a:gd name="T6" fmla="*/ 57 w 113"/>
                  <a:gd name="T7" fmla="*/ 119 h 119"/>
                  <a:gd name="T8" fmla="*/ 0 w 113"/>
                  <a:gd name="T9" fmla="*/ 5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3" h="119">
                    <a:moveTo>
                      <a:pt x="0" y="56"/>
                    </a:moveTo>
                    <a:lnTo>
                      <a:pt x="57" y="0"/>
                    </a:lnTo>
                    <a:lnTo>
                      <a:pt x="113" y="56"/>
                    </a:lnTo>
                    <a:lnTo>
                      <a:pt x="57" y="119"/>
                    </a:lnTo>
                    <a:lnTo>
                      <a:pt x="0" y="56"/>
                    </a:lnTo>
                    <a:close/>
                  </a:path>
                </a:pathLst>
              </a:custGeom>
              <a:solidFill>
                <a:srgbClr val="D2691E"/>
              </a:solidFill>
              <a:ln w="0">
                <a:solidFill>
                  <a:srgbClr val="D2691E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700" b="1"/>
              </a:p>
            </p:txBody>
          </p:sp>
          <p:sp>
            <p:nvSpPr>
              <p:cNvPr id="4140" name="Freeform 230">
                <a:extLst>
                  <a:ext uri="{FF2B5EF4-FFF2-40B4-BE49-F238E27FC236}">
                    <a16:creationId xmlns:a16="http://schemas.microsoft.com/office/drawing/2014/main" id="{7FFFC0AB-CA87-3449-3289-2701B934D5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21664" y="1798807"/>
                <a:ext cx="75603" cy="47127"/>
              </a:xfrm>
              <a:custGeom>
                <a:avLst/>
                <a:gdLst>
                  <a:gd name="T0" fmla="*/ 0 w 113"/>
                  <a:gd name="T1" fmla="*/ 57 h 114"/>
                  <a:gd name="T2" fmla="*/ 57 w 113"/>
                  <a:gd name="T3" fmla="*/ 0 h 114"/>
                  <a:gd name="T4" fmla="*/ 113 w 113"/>
                  <a:gd name="T5" fmla="*/ 57 h 114"/>
                  <a:gd name="T6" fmla="*/ 57 w 113"/>
                  <a:gd name="T7" fmla="*/ 114 h 114"/>
                  <a:gd name="T8" fmla="*/ 0 w 113"/>
                  <a:gd name="T9" fmla="*/ 57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3" h="114">
                    <a:moveTo>
                      <a:pt x="0" y="57"/>
                    </a:moveTo>
                    <a:lnTo>
                      <a:pt x="57" y="0"/>
                    </a:lnTo>
                    <a:lnTo>
                      <a:pt x="113" y="57"/>
                    </a:lnTo>
                    <a:lnTo>
                      <a:pt x="57" y="114"/>
                    </a:lnTo>
                    <a:lnTo>
                      <a:pt x="0" y="57"/>
                    </a:lnTo>
                    <a:close/>
                  </a:path>
                </a:pathLst>
              </a:custGeom>
              <a:solidFill>
                <a:srgbClr val="D2691E"/>
              </a:solidFill>
              <a:ln w="0">
                <a:solidFill>
                  <a:srgbClr val="D2691E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700" b="1"/>
              </a:p>
            </p:txBody>
          </p:sp>
          <p:sp>
            <p:nvSpPr>
              <p:cNvPr id="4141" name="Line 231">
                <a:extLst>
                  <a:ext uri="{FF2B5EF4-FFF2-40B4-BE49-F238E27FC236}">
                    <a16:creationId xmlns:a16="http://schemas.microsoft.com/office/drawing/2014/main" id="{865BA125-0CDA-7574-86DF-34732EDA0AE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803799" y="1715716"/>
                <a:ext cx="0" cy="119511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700" b="1"/>
              </a:p>
            </p:txBody>
          </p:sp>
          <p:sp>
            <p:nvSpPr>
              <p:cNvPr id="4142" name="CuadroTexto 237">
                <a:extLst>
                  <a:ext uri="{FF2B5EF4-FFF2-40B4-BE49-F238E27FC236}">
                    <a16:creationId xmlns:a16="http://schemas.microsoft.com/office/drawing/2014/main" id="{5FE3726B-B490-2F72-3EF1-5581F0170DC6}"/>
                  </a:ext>
                </a:extLst>
              </p:cNvPr>
              <p:cNvSpPr txBox="1"/>
              <p:nvPr/>
            </p:nvSpPr>
            <p:spPr>
              <a:xfrm>
                <a:off x="5606655" y="2214965"/>
                <a:ext cx="1273255" cy="75129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GB" sz="700" b="1" dirty="0"/>
                  <a:t>KD (µM)</a:t>
                </a:r>
              </a:p>
              <a:p>
                <a:r>
                  <a:rPr lang="en-GB" sz="700" b="1" dirty="0"/>
                  <a:t>19.4 ± 1.2	</a:t>
                </a:r>
              </a:p>
            </p:txBody>
          </p:sp>
          <p:sp>
            <p:nvSpPr>
              <p:cNvPr id="4143" name="Rectangle 271">
                <a:extLst>
                  <a:ext uri="{FF2B5EF4-FFF2-40B4-BE49-F238E27FC236}">
                    <a16:creationId xmlns:a16="http://schemas.microsoft.com/office/drawing/2014/main" id="{94F9D362-0C0B-4495-4997-30EC92C14FF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65964" y="1527524"/>
                <a:ext cx="187459" cy="1947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US" altLang="en-US" sz="700" b="1">
                    <a:solidFill>
                      <a:srgbClr val="000000"/>
                    </a:solidFill>
                  </a:rPr>
                  <a:t>RU</a:t>
                </a:r>
                <a:endParaRPr kumimoji="0" lang="en-US" altLang="en-US" sz="700" b="1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</a:endParaRPr>
              </a:p>
            </p:txBody>
          </p:sp>
          <p:sp>
            <p:nvSpPr>
              <p:cNvPr id="4144" name="Rectangle 271">
                <a:extLst>
                  <a:ext uri="{FF2B5EF4-FFF2-40B4-BE49-F238E27FC236}">
                    <a16:creationId xmlns:a16="http://schemas.microsoft.com/office/drawing/2014/main" id="{712F575F-A263-211F-4801-6A6047CD60A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89685" y="2972654"/>
                <a:ext cx="185118" cy="1947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US" altLang="en-US" sz="700" b="1" dirty="0">
                    <a:solidFill>
                      <a:srgbClr val="000000"/>
                    </a:solidFill>
                  </a:rPr>
                  <a:t>µM</a:t>
                </a:r>
                <a:endParaRPr kumimoji="0" lang="en-US" altLang="en-US" sz="700" b="1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</a:endParaRPr>
              </a:p>
            </p:txBody>
          </p:sp>
        </p:grpSp>
      </p:grpSp>
      <p:sp>
        <p:nvSpPr>
          <p:cNvPr id="4413" name="ZoneTexte 4412">
            <a:extLst>
              <a:ext uri="{FF2B5EF4-FFF2-40B4-BE49-F238E27FC236}">
                <a16:creationId xmlns:a16="http://schemas.microsoft.com/office/drawing/2014/main" id="{F8AF10A1-7619-CA40-1A47-2951A640DC47}"/>
              </a:ext>
            </a:extLst>
          </p:cNvPr>
          <p:cNvSpPr txBox="1"/>
          <p:nvPr/>
        </p:nvSpPr>
        <p:spPr>
          <a:xfrm>
            <a:off x="323850" y="6186090"/>
            <a:ext cx="2410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Affinity measurement ! </a:t>
            </a:r>
          </a:p>
        </p:txBody>
      </p:sp>
    </p:spTree>
    <p:extLst>
      <p:ext uri="{BB962C8B-B14F-4D97-AF65-F5344CB8AC3E}">
        <p14:creationId xmlns:p14="http://schemas.microsoft.com/office/powerpoint/2010/main" val="681974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86116" y="2697435"/>
            <a:ext cx="4413250" cy="3090862"/>
            <a:chOff x="396875" y="808038"/>
            <a:chExt cx="4413250" cy="3090862"/>
          </a:xfrm>
        </p:grpSpPr>
        <p:sp>
          <p:nvSpPr>
            <p:cNvPr id="5" name="Rounded Rectangle 20"/>
            <p:cNvSpPr/>
            <p:nvPr/>
          </p:nvSpPr>
          <p:spPr>
            <a:xfrm>
              <a:off x="1403350" y="841375"/>
              <a:ext cx="3362325" cy="3024188"/>
            </a:xfrm>
            <a:prstGeom prst="roundRect">
              <a:avLst>
                <a:gd name="adj" fmla="val 4570"/>
              </a:avLst>
            </a:prstGeom>
            <a:noFill/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Text Box 5"/>
            <p:cNvSpPr txBox="1">
              <a:spLocks noChangeArrowheads="1"/>
            </p:cNvSpPr>
            <p:nvPr/>
          </p:nvSpPr>
          <p:spPr bwMode="auto">
            <a:xfrm>
              <a:off x="1381125" y="841375"/>
              <a:ext cx="3429000" cy="4000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>
                      <a:alpha val="59999"/>
                    </a:srgbClr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itchFamily="34" charset="0"/>
                  <a:ea typeface="Geneva"/>
                  <a:cs typeface="Geneva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itchFamily="34" charset="0"/>
                  <a:ea typeface="Geneva"/>
                  <a:cs typeface="Geneva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itchFamily="34" charset="0"/>
                  <a:ea typeface="Geneva"/>
                  <a:cs typeface="Geneva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itchFamily="34" charset="0"/>
                  <a:ea typeface="Geneva"/>
                  <a:cs typeface="Geneva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itchFamily="34" charset="0"/>
                  <a:ea typeface="Geneva"/>
                  <a:cs typeface="Geneva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Geneva"/>
                  <a:cs typeface="Geneva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Geneva"/>
                  <a:cs typeface="Geneva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Geneva"/>
                  <a:cs typeface="Geneva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Geneva"/>
                  <a:cs typeface="Geneva"/>
                </a:defRPr>
              </a:lvl9pPr>
            </a:lstStyle>
            <a:p>
              <a:pPr algn="ctr"/>
              <a:r>
                <a:rPr lang="es-ES_tradnl" sz="2000" b="1">
                  <a:solidFill>
                    <a:srgbClr val="BC1E0A"/>
                  </a:solidFill>
                  <a:cs typeface="Arial" panose="020B0604020202020204" pitchFamily="34" charset="0"/>
                </a:rPr>
                <a:t>Yeast-two hybrid (Y2H)</a:t>
              </a:r>
            </a:p>
          </p:txBody>
        </p:sp>
        <p:pic>
          <p:nvPicPr>
            <p:cNvPr id="7" name="Picture 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74850" y="2930525"/>
              <a:ext cx="1843088" cy="838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1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47813" y="1449388"/>
              <a:ext cx="3140075" cy="13668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Left Brace 2"/>
            <p:cNvSpPr/>
            <p:nvPr/>
          </p:nvSpPr>
          <p:spPr>
            <a:xfrm>
              <a:off x="1116013" y="841375"/>
              <a:ext cx="142875" cy="3024188"/>
            </a:xfrm>
            <a:prstGeom prst="leftBrace">
              <a:avLst/>
            </a:prstGeom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GB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TextBox 4"/>
            <p:cNvSpPr txBox="1"/>
            <p:nvPr/>
          </p:nvSpPr>
          <p:spPr>
            <a:xfrm rot="16200000">
              <a:off x="-917574" y="2122487"/>
              <a:ext cx="3090862" cy="461963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GB" dirty="0">
                  <a:solidFill>
                    <a:schemeClr val="accent6">
                      <a:lumMod val="75000"/>
                    </a:schemeClr>
                  </a:solidFill>
                  <a:ea typeface="Geneva" charset="-128"/>
                  <a:cs typeface="Arial" panose="020B0604020202020204" pitchFamily="34" charset="0"/>
                </a:rPr>
                <a:t>High-throughput</a:t>
              </a:r>
            </a:p>
          </p:txBody>
        </p:sp>
      </p:grpSp>
      <p:grpSp>
        <p:nvGrpSpPr>
          <p:cNvPr id="11" name="Group 6"/>
          <p:cNvGrpSpPr/>
          <p:nvPr/>
        </p:nvGrpSpPr>
        <p:grpSpPr>
          <a:xfrm>
            <a:off x="16254" y="687660"/>
            <a:ext cx="8823325" cy="1906587"/>
            <a:chOff x="212725" y="4259263"/>
            <a:chExt cx="8823325" cy="1906587"/>
          </a:xfrm>
        </p:grpSpPr>
        <p:pic>
          <p:nvPicPr>
            <p:cNvPr id="12" name="Picture 1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17875" y="4770438"/>
              <a:ext cx="1182688" cy="1285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17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73200" y="4751388"/>
              <a:ext cx="1114425" cy="1327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23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33988" y="4676775"/>
              <a:ext cx="3765550" cy="14239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Right Arrow 24"/>
            <p:cNvSpPr/>
            <p:nvPr/>
          </p:nvSpPr>
          <p:spPr>
            <a:xfrm>
              <a:off x="2770188" y="5438775"/>
              <a:ext cx="474662" cy="149225"/>
            </a:xfrm>
            <a:prstGeom prst="right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Right Arrow 25"/>
            <p:cNvSpPr/>
            <p:nvPr/>
          </p:nvSpPr>
          <p:spPr>
            <a:xfrm>
              <a:off x="4602163" y="5438775"/>
              <a:ext cx="474662" cy="149225"/>
            </a:xfrm>
            <a:prstGeom prst="right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Text Box 5"/>
            <p:cNvSpPr txBox="1">
              <a:spLocks noChangeArrowheads="1"/>
            </p:cNvSpPr>
            <p:nvPr/>
          </p:nvSpPr>
          <p:spPr bwMode="auto">
            <a:xfrm>
              <a:off x="3519488" y="4265613"/>
              <a:ext cx="3429000" cy="4016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>
                      <a:alpha val="59999"/>
                    </a:srgbClr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itchFamily="34" charset="0"/>
                  <a:ea typeface="Geneva"/>
                  <a:cs typeface="Geneva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itchFamily="34" charset="0"/>
                  <a:ea typeface="Geneva"/>
                  <a:cs typeface="Geneva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itchFamily="34" charset="0"/>
                  <a:ea typeface="Geneva"/>
                  <a:cs typeface="Geneva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itchFamily="34" charset="0"/>
                  <a:ea typeface="Geneva"/>
                  <a:cs typeface="Geneva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itchFamily="34" charset="0"/>
                  <a:ea typeface="Geneva"/>
                  <a:cs typeface="Geneva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Geneva"/>
                  <a:cs typeface="Geneva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Geneva"/>
                  <a:cs typeface="Geneva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Geneva"/>
                  <a:cs typeface="Geneva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Geneva"/>
                  <a:cs typeface="Geneva"/>
                </a:defRPr>
              </a:lvl9pPr>
            </a:lstStyle>
            <a:p>
              <a:pPr algn="ctr"/>
              <a:r>
                <a:rPr lang="es-ES_tradnl" sz="2000" b="1" dirty="0">
                  <a:solidFill>
                    <a:srgbClr val="BC1E0A"/>
                  </a:solidFill>
                  <a:cs typeface="Arial" panose="020B0604020202020204" pitchFamily="34" charset="0"/>
                </a:rPr>
                <a:t>X-</a:t>
              </a:r>
              <a:r>
                <a:rPr lang="es-ES_tradnl" sz="2000" b="1" dirty="0" err="1">
                  <a:solidFill>
                    <a:srgbClr val="BC1E0A"/>
                  </a:solidFill>
                  <a:cs typeface="Arial" panose="020B0604020202020204" pitchFamily="34" charset="0"/>
                </a:rPr>
                <a:t>ray</a:t>
              </a:r>
              <a:r>
                <a:rPr lang="es-ES_tradnl" sz="2000" b="1" dirty="0">
                  <a:solidFill>
                    <a:srgbClr val="BC1E0A"/>
                  </a:solidFill>
                  <a:cs typeface="Arial" panose="020B0604020202020204" pitchFamily="34" charset="0"/>
                </a:rPr>
                <a:t> </a:t>
              </a:r>
              <a:r>
                <a:rPr lang="es-ES_tradnl" sz="2000" b="1" dirty="0" err="1">
                  <a:solidFill>
                    <a:srgbClr val="BC1E0A"/>
                  </a:solidFill>
                  <a:cs typeface="Arial" panose="020B0604020202020204" pitchFamily="34" charset="0"/>
                </a:rPr>
                <a:t>diffraction</a:t>
              </a:r>
              <a:r>
                <a:rPr lang="es-ES_tradnl" sz="2000" b="1" dirty="0">
                  <a:solidFill>
                    <a:srgbClr val="BC1E0A"/>
                  </a:solidFill>
                  <a:cs typeface="Arial" panose="020B0604020202020204" pitchFamily="34" charset="0"/>
                </a:rPr>
                <a:t> </a:t>
              </a:r>
              <a:r>
                <a:rPr lang="es-ES_tradnl" sz="2000" b="1" dirty="0" err="1">
                  <a:solidFill>
                    <a:srgbClr val="BC1E0A"/>
                  </a:solidFill>
                  <a:cs typeface="Arial" panose="020B0604020202020204" pitchFamily="34" charset="0"/>
                </a:rPr>
                <a:t>studies</a:t>
              </a:r>
              <a:endParaRPr lang="es-ES_tradnl" sz="2000" b="1" dirty="0">
                <a:solidFill>
                  <a:srgbClr val="BC1E0A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8" name="Rounded Rectangle 27"/>
            <p:cNvSpPr/>
            <p:nvPr/>
          </p:nvSpPr>
          <p:spPr>
            <a:xfrm>
              <a:off x="1403350" y="4259263"/>
              <a:ext cx="7632700" cy="1900237"/>
            </a:xfrm>
            <a:prstGeom prst="roundRect">
              <a:avLst>
                <a:gd name="adj" fmla="val 5652"/>
              </a:avLst>
            </a:prstGeom>
            <a:noFill/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Left Brace 19"/>
            <p:cNvSpPr/>
            <p:nvPr/>
          </p:nvSpPr>
          <p:spPr>
            <a:xfrm>
              <a:off x="1116013" y="4270375"/>
              <a:ext cx="142875" cy="1871663"/>
            </a:xfrm>
            <a:prstGeom prst="leftBrac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GB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TextBox 22"/>
            <p:cNvSpPr txBox="1">
              <a:spLocks noChangeArrowheads="1"/>
            </p:cNvSpPr>
            <p:nvPr/>
          </p:nvSpPr>
          <p:spPr bwMode="auto">
            <a:xfrm rot="16200000">
              <a:off x="-325437" y="4797425"/>
              <a:ext cx="1906587" cy="830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itchFamily="34" charset="0"/>
                  <a:ea typeface="Geneva"/>
                  <a:cs typeface="Geneva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itchFamily="34" charset="0"/>
                  <a:ea typeface="Geneva"/>
                  <a:cs typeface="Geneva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itchFamily="34" charset="0"/>
                  <a:ea typeface="Geneva"/>
                  <a:cs typeface="Geneva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itchFamily="34" charset="0"/>
                  <a:ea typeface="Geneva"/>
                  <a:cs typeface="Geneva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itchFamily="34" charset="0"/>
                  <a:ea typeface="Geneva"/>
                  <a:cs typeface="Geneva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Geneva"/>
                  <a:cs typeface="Geneva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Geneva"/>
                  <a:cs typeface="Geneva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Geneva"/>
                  <a:cs typeface="Geneva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Geneva"/>
                  <a:cs typeface="Geneva"/>
                </a:defRPr>
              </a:lvl9pPr>
            </a:lstStyle>
            <a:p>
              <a:pPr algn="ctr"/>
              <a:r>
                <a:rPr lang="en-GB">
                  <a:solidFill>
                    <a:srgbClr val="00B050"/>
                  </a:solidFill>
                  <a:cs typeface="Arial" panose="020B0604020202020204" pitchFamily="34" charset="0"/>
                </a:rPr>
                <a:t>Low-throughput</a:t>
              </a:r>
            </a:p>
          </p:txBody>
        </p:sp>
      </p:grpSp>
      <p:grpSp>
        <p:nvGrpSpPr>
          <p:cNvPr id="21" name="Group 5"/>
          <p:cNvGrpSpPr/>
          <p:nvPr/>
        </p:nvGrpSpPr>
        <p:grpSpPr>
          <a:xfrm>
            <a:off x="4704647" y="2769908"/>
            <a:ext cx="4133850" cy="2927350"/>
            <a:chOff x="4902200" y="900113"/>
            <a:chExt cx="4133850" cy="2927350"/>
          </a:xfrm>
        </p:grpSpPr>
        <p:sp>
          <p:nvSpPr>
            <p:cNvPr id="22" name="Text Box 6"/>
            <p:cNvSpPr txBox="1">
              <a:spLocks noChangeArrowheads="1"/>
            </p:cNvSpPr>
            <p:nvPr/>
          </p:nvSpPr>
          <p:spPr bwMode="auto">
            <a:xfrm>
              <a:off x="4902200" y="900113"/>
              <a:ext cx="4133850" cy="7080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>
                      <a:alpha val="59999"/>
                    </a:srgbClr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itchFamily="34" charset="0"/>
                  <a:ea typeface="Geneva"/>
                  <a:cs typeface="Geneva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itchFamily="34" charset="0"/>
                  <a:ea typeface="Geneva"/>
                  <a:cs typeface="Geneva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itchFamily="34" charset="0"/>
                  <a:ea typeface="Geneva"/>
                  <a:cs typeface="Geneva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itchFamily="34" charset="0"/>
                  <a:ea typeface="Geneva"/>
                  <a:cs typeface="Geneva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itchFamily="34" charset="0"/>
                  <a:ea typeface="Geneva"/>
                  <a:cs typeface="Geneva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Geneva"/>
                  <a:cs typeface="Geneva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Geneva"/>
                  <a:cs typeface="Geneva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Geneva"/>
                  <a:cs typeface="Geneva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Geneva"/>
                  <a:cs typeface="Geneva"/>
                </a:defRPr>
              </a:lvl9pPr>
            </a:lstStyle>
            <a:p>
              <a:pPr algn="ctr"/>
              <a:r>
                <a:rPr lang="es-ES_tradnl" sz="2000" b="1" dirty="0" err="1">
                  <a:solidFill>
                    <a:srgbClr val="BC1E0A"/>
                  </a:solidFill>
                  <a:cs typeface="Arial" panose="020B0604020202020204" pitchFamily="34" charset="0"/>
                </a:rPr>
                <a:t>Tandem</a:t>
              </a:r>
              <a:r>
                <a:rPr lang="es-ES_tradnl" sz="2000" b="1" dirty="0">
                  <a:solidFill>
                    <a:srgbClr val="BC1E0A"/>
                  </a:solidFill>
                  <a:cs typeface="Arial" panose="020B0604020202020204" pitchFamily="34" charset="0"/>
                </a:rPr>
                <a:t> </a:t>
              </a:r>
              <a:r>
                <a:rPr lang="es-ES_tradnl" sz="2000" b="1" dirty="0" err="1">
                  <a:solidFill>
                    <a:srgbClr val="BC1E0A"/>
                  </a:solidFill>
                  <a:cs typeface="Arial" panose="020B0604020202020204" pitchFamily="34" charset="0"/>
                </a:rPr>
                <a:t>affinity</a:t>
              </a:r>
              <a:r>
                <a:rPr lang="es-ES_tradnl" sz="2000" b="1" dirty="0">
                  <a:solidFill>
                    <a:srgbClr val="BC1E0A"/>
                  </a:solidFill>
                  <a:cs typeface="Arial" panose="020B0604020202020204" pitchFamily="34" charset="0"/>
                </a:rPr>
                <a:t> </a:t>
              </a:r>
              <a:r>
                <a:rPr lang="es-ES_tradnl" sz="2000" b="1" dirty="0" err="1">
                  <a:solidFill>
                    <a:srgbClr val="BC1E0A"/>
                  </a:solidFill>
                  <a:cs typeface="Arial" panose="020B0604020202020204" pitchFamily="34" charset="0"/>
                </a:rPr>
                <a:t>purification</a:t>
              </a:r>
              <a:r>
                <a:rPr lang="es-ES_tradnl" sz="2000" b="1" dirty="0">
                  <a:solidFill>
                    <a:srgbClr val="BC1E0A"/>
                  </a:solidFill>
                  <a:cs typeface="Arial" panose="020B0604020202020204" pitchFamily="34" charset="0"/>
                </a:rPr>
                <a:t>+ </a:t>
              </a:r>
              <a:r>
                <a:rPr lang="es-ES_tradnl" sz="2000" b="1" dirty="0" err="1">
                  <a:solidFill>
                    <a:srgbClr val="BC1E0A"/>
                  </a:solidFill>
                  <a:cs typeface="Arial" panose="020B0604020202020204" pitchFamily="34" charset="0"/>
                </a:rPr>
                <a:t>mass</a:t>
              </a:r>
              <a:r>
                <a:rPr lang="es-ES_tradnl" sz="2000" b="1" dirty="0">
                  <a:solidFill>
                    <a:srgbClr val="BC1E0A"/>
                  </a:solidFill>
                  <a:cs typeface="Arial" panose="020B0604020202020204" pitchFamily="34" charset="0"/>
                </a:rPr>
                <a:t> </a:t>
              </a:r>
              <a:r>
                <a:rPr lang="es-ES_tradnl" sz="2000" b="1" dirty="0" err="1">
                  <a:solidFill>
                    <a:srgbClr val="BC1E0A"/>
                  </a:solidFill>
                  <a:cs typeface="Arial" panose="020B0604020202020204" pitchFamily="34" charset="0"/>
                </a:rPr>
                <a:t>spectrometry</a:t>
              </a:r>
              <a:r>
                <a:rPr lang="es-ES_tradnl" sz="2000" b="1" dirty="0">
                  <a:solidFill>
                    <a:srgbClr val="BC1E0A"/>
                  </a:solidFill>
                  <a:cs typeface="Arial" panose="020B0604020202020204" pitchFamily="34" charset="0"/>
                </a:rPr>
                <a:t> (TAP-MS)</a:t>
              </a:r>
            </a:p>
          </p:txBody>
        </p:sp>
        <p:sp>
          <p:nvSpPr>
            <p:cNvPr id="23" name="Rounded Rectangle 21"/>
            <p:cNvSpPr/>
            <p:nvPr/>
          </p:nvSpPr>
          <p:spPr>
            <a:xfrm>
              <a:off x="4902200" y="900113"/>
              <a:ext cx="4133850" cy="2927350"/>
            </a:xfrm>
            <a:prstGeom prst="roundRect">
              <a:avLst>
                <a:gd name="adj" fmla="val 2522"/>
              </a:avLst>
            </a:prstGeom>
            <a:noFill/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4" name="Imagen 6" descr="massspec.jp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76825" y="1811338"/>
              <a:ext cx="3811588" cy="1889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5" name="TextBox 22"/>
          <p:cNvSpPr txBox="1"/>
          <p:nvPr/>
        </p:nvSpPr>
        <p:spPr>
          <a:xfrm>
            <a:off x="323850" y="115888"/>
            <a:ext cx="867568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de-DE"/>
            </a:defPPr>
            <a:lvl1pPr>
              <a:defRPr sz="3200">
                <a:solidFill>
                  <a:srgbClr val="72AD46"/>
                </a:solidFill>
                <a:ea typeface="+mj-ea"/>
                <a:cs typeface="Arial" pitchFamily="34" charset="0"/>
              </a:defRPr>
            </a:lvl1pPr>
          </a:lstStyle>
          <a:p>
            <a:r>
              <a:rPr lang="en-GB" sz="2800" dirty="0"/>
              <a:t>“Classical” Protein-protein interaction detection methods</a:t>
            </a: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73C3F-7AEF-7A44-8BDD-337D6BEAE2F3}" type="slidenum">
              <a:rPr lang="fr-FR" smtClean="0"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13933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Capture d’écran 2020-10-26 à 15.18.30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6794" y="1123967"/>
            <a:ext cx="5972471" cy="5265205"/>
          </a:xfrm>
          <a:prstGeom prst="rect">
            <a:avLst/>
          </a:prstGeom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73C3F-7AEF-7A44-8BDD-337D6BEAE2F3}" type="slidenum">
              <a:rPr lang="fr-FR" smtClean="0"/>
              <a:t>22</a:t>
            </a:fld>
            <a:endParaRPr lang="fr-FR"/>
          </a:p>
        </p:txBody>
      </p:sp>
      <p:sp>
        <p:nvSpPr>
          <p:cNvPr id="3" name="ZoneTexte 2"/>
          <p:cNvSpPr txBox="1"/>
          <p:nvPr/>
        </p:nvSpPr>
        <p:spPr>
          <a:xfrm>
            <a:off x="2623833" y="1123967"/>
            <a:ext cx="36728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Protein complementation assays</a:t>
            </a:r>
          </a:p>
        </p:txBody>
      </p:sp>
      <p:sp>
        <p:nvSpPr>
          <p:cNvPr id="7" name="TextBox 22"/>
          <p:cNvSpPr txBox="1"/>
          <p:nvPr/>
        </p:nvSpPr>
        <p:spPr>
          <a:xfrm>
            <a:off x="-97305" y="169860"/>
            <a:ext cx="938066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de-DE"/>
            </a:defPPr>
            <a:lvl1pPr>
              <a:defRPr sz="3200">
                <a:solidFill>
                  <a:srgbClr val="72AD46"/>
                </a:solidFill>
                <a:ea typeface="+mj-ea"/>
                <a:cs typeface="Arial" pitchFamily="34" charset="0"/>
              </a:defRPr>
            </a:lvl1pPr>
          </a:lstStyle>
          <a:p>
            <a:pPr algn="ctr"/>
            <a:r>
              <a:rPr lang="en-GB" sz="2800" dirty="0"/>
              <a:t>“Modern” Protein-protein High-throughput interaction detection methods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1F9C8ECF-872F-D0F4-2CFA-B9E832459050}"/>
              </a:ext>
            </a:extLst>
          </p:cNvPr>
          <p:cNvSpPr txBox="1"/>
          <p:nvPr/>
        </p:nvSpPr>
        <p:spPr>
          <a:xfrm>
            <a:off x="7194794" y="1511962"/>
            <a:ext cx="16931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/>
              <a:t>GFP</a:t>
            </a:r>
          </a:p>
          <a:p>
            <a:pPr marL="285750" indent="-285750">
              <a:buFontTx/>
              <a:buChar char="-"/>
            </a:pPr>
            <a:r>
              <a:rPr lang="en-US" b="1" u="sng" dirty="0"/>
              <a:t>Luciferase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780878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" y="1520204"/>
            <a:ext cx="8441391" cy="431073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22"/>
          <p:cNvSpPr txBox="1"/>
          <p:nvPr/>
        </p:nvSpPr>
        <p:spPr>
          <a:xfrm>
            <a:off x="323850" y="115888"/>
            <a:ext cx="842486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de-DE"/>
            </a:defPPr>
            <a:lvl1pPr>
              <a:defRPr sz="3200">
                <a:solidFill>
                  <a:srgbClr val="72AD46"/>
                </a:solidFill>
                <a:ea typeface="+mj-ea"/>
                <a:cs typeface="Arial" pitchFamily="34" charset="0"/>
              </a:defRPr>
            </a:lvl1pPr>
          </a:lstStyle>
          <a:p>
            <a:pPr algn="ctr"/>
            <a:r>
              <a:rPr lang="en-GB" dirty="0"/>
              <a:t>High-Throughput Protein-protein interaction detection methods</a:t>
            </a: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73C3F-7AEF-7A44-8BDD-337D6BEAE2F3}" type="slidenum">
              <a:rPr lang="fr-FR" smtClean="0"/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8404238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468313" y="1308100"/>
            <a:ext cx="7920037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9pPr>
          </a:lstStyle>
          <a:p>
            <a:pPr eaLnBrk="1" hangingPunct="1">
              <a:buFontTx/>
              <a:buChar char="•"/>
            </a:pPr>
            <a:r>
              <a:rPr lang="en-GB" sz="2000" b="1" dirty="0">
                <a:solidFill>
                  <a:srgbClr val="00336C"/>
                </a:solidFill>
                <a:cs typeface="Arial" panose="020B0604020202020204" pitchFamily="34" charset="0"/>
              </a:rPr>
              <a:t>Some experimental methods generate complex data: </a:t>
            </a:r>
            <a:r>
              <a:rPr lang="en-US" sz="2000" b="1" dirty="0">
                <a:solidFill>
                  <a:schemeClr val="hlink"/>
                </a:solidFill>
                <a:cs typeface="Arial" panose="020B0604020202020204" pitchFamily="34" charset="0"/>
              </a:rPr>
              <a:t>E. g.  Tag affinity purification (TAP) </a:t>
            </a:r>
          </a:p>
          <a:p>
            <a:pPr lvl="1" eaLnBrk="1" hangingPunct="1">
              <a:buFontTx/>
              <a:buChar char="•"/>
            </a:pPr>
            <a:endParaRPr lang="en-US" sz="2000" b="1" dirty="0">
              <a:solidFill>
                <a:schemeClr val="hlink"/>
              </a:solidFill>
              <a:cs typeface="Arial" panose="020B0604020202020204" pitchFamily="34" charset="0"/>
            </a:endParaRPr>
          </a:p>
          <a:p>
            <a:pPr eaLnBrk="1" hangingPunct="1">
              <a:buFontTx/>
              <a:buChar char="•"/>
            </a:pPr>
            <a:r>
              <a:rPr lang="en-GB" sz="2000" b="1" dirty="0">
                <a:solidFill>
                  <a:srgbClr val="00336C"/>
                </a:solidFill>
                <a:cs typeface="Arial" panose="020B0604020202020204" pitchFamily="34" charset="0"/>
              </a:rPr>
              <a:t>There are two algorithms to transform this information into binary data:</a:t>
            </a:r>
          </a:p>
        </p:txBody>
      </p:sp>
      <p:pic>
        <p:nvPicPr>
          <p:cNvPr id="5" name="Picture 5" descr="matrix-spok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2996952"/>
            <a:ext cx="8424862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7"/>
          <p:cNvSpPr txBox="1"/>
          <p:nvPr/>
        </p:nvSpPr>
        <p:spPr>
          <a:xfrm>
            <a:off x="323850" y="362456"/>
            <a:ext cx="7848600" cy="58477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defPPr>
              <a:defRPr lang="de-DE"/>
            </a:defPPr>
            <a:lvl1pPr>
              <a:defRPr sz="3200">
                <a:solidFill>
                  <a:srgbClr val="72AD46"/>
                </a:solidFill>
                <a:ea typeface="+mj-ea"/>
                <a:cs typeface="Arial" pitchFamily="34" charset="0"/>
              </a:defRPr>
            </a:lvl1pPr>
            <a:lvl2pPr algn="ctr">
              <a:defRPr sz="4400">
                <a:latin typeface="Calibri" pitchFamily="34" charset="0"/>
              </a:defRPr>
            </a:lvl2pPr>
            <a:lvl3pPr algn="ctr">
              <a:defRPr sz="4400">
                <a:latin typeface="Calibri" pitchFamily="34" charset="0"/>
              </a:defRPr>
            </a:lvl3pPr>
            <a:lvl4pPr algn="ctr">
              <a:defRPr sz="4400">
                <a:latin typeface="Calibri" pitchFamily="34" charset="0"/>
              </a:defRPr>
            </a:lvl4pPr>
            <a:lvl5pPr algn="ctr">
              <a:defRPr sz="4400">
                <a:latin typeface="Calibri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</a:defRPr>
            </a:lvl9pPr>
          </a:lstStyle>
          <a:p>
            <a:r>
              <a:rPr lang="en-GB" dirty="0"/>
              <a:t>The problem with complexes</a:t>
            </a: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73C3F-7AEF-7A44-8BDD-337D6BEAE2F3}" type="slidenum">
              <a:rPr lang="fr-FR" smtClean="0"/>
              <a:t>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5314482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7"/>
          <p:cNvSpPr txBox="1"/>
          <p:nvPr/>
        </p:nvSpPr>
        <p:spPr>
          <a:xfrm>
            <a:off x="1042989" y="1772816"/>
            <a:ext cx="7057404" cy="156966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57150"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pPr algn="ctr" eaLnBrk="1" hangingPunct="1"/>
            <a:r>
              <a:rPr lang="en-GB" dirty="0">
                <a:solidFill>
                  <a:schemeClr val="tx1">
                    <a:lumMod val="95000"/>
                    <a:lumOff val="5000"/>
                  </a:schemeClr>
                </a:solidFill>
                <a:cs typeface="Arial" panose="020B0604020202020204" pitchFamily="34" charset="0"/>
              </a:rPr>
              <a:t>No single method can accurately reproduce a true binary interaction observed under physiological conditions – every interaction detected experimentally is fundamentally </a:t>
            </a:r>
            <a:r>
              <a:rPr lang="en-GB" b="1" dirty="0">
                <a:solidFill>
                  <a:schemeClr val="tx1">
                    <a:lumMod val="95000"/>
                    <a:lumOff val="5000"/>
                  </a:schemeClr>
                </a:solidFill>
                <a:cs typeface="Arial" panose="020B0604020202020204" pitchFamily="34" charset="0"/>
              </a:rPr>
              <a:t>artefactual</a:t>
            </a:r>
            <a:r>
              <a:rPr lang="en-GB" dirty="0">
                <a:solidFill>
                  <a:schemeClr val="tx1">
                    <a:lumMod val="95000"/>
                    <a:lumOff val="5000"/>
                  </a:schemeClr>
                </a:solidFill>
                <a:cs typeface="Arial" panose="020B0604020202020204" pitchFamily="34" charset="0"/>
              </a:rPr>
              <a:t>.</a:t>
            </a:r>
            <a:endParaRPr lang="en-US" dirty="0">
              <a:solidFill>
                <a:schemeClr val="tx1">
                  <a:lumMod val="95000"/>
                  <a:lumOff val="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5" name="TextBox 22"/>
          <p:cNvSpPr txBox="1"/>
          <p:nvPr/>
        </p:nvSpPr>
        <p:spPr>
          <a:xfrm>
            <a:off x="323850" y="115888"/>
            <a:ext cx="8424863" cy="58578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de-DE"/>
            </a:defPPr>
            <a:lvl1pPr>
              <a:defRPr sz="3200">
                <a:solidFill>
                  <a:srgbClr val="72AD46"/>
                </a:solidFill>
                <a:ea typeface="+mj-ea"/>
                <a:cs typeface="Arial" pitchFamily="34" charset="0"/>
              </a:defRPr>
            </a:lvl1pPr>
          </a:lstStyle>
          <a:p>
            <a:r>
              <a:rPr lang="en-GB" dirty="0"/>
              <a:t>Protein-protein interaction detection methods</a:t>
            </a: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73C3F-7AEF-7A44-8BDD-337D6BEAE2F3}" type="slidenum">
              <a:rPr lang="fr-FR" smtClean="0"/>
              <a:t>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6158144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2"/>
          <p:cNvSpPr txBox="1"/>
          <p:nvPr/>
        </p:nvSpPr>
        <p:spPr>
          <a:xfrm>
            <a:off x="323850" y="115888"/>
            <a:ext cx="8424863" cy="58578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de-DE"/>
            </a:defPPr>
            <a:lvl1pPr>
              <a:defRPr sz="3200">
                <a:solidFill>
                  <a:srgbClr val="72AD46"/>
                </a:solidFill>
                <a:ea typeface="+mj-ea"/>
                <a:cs typeface="Arial" pitchFamily="34" charset="0"/>
              </a:defRPr>
            </a:lvl1pPr>
          </a:lstStyle>
          <a:p>
            <a:r>
              <a:rPr lang="en-GB" dirty="0"/>
              <a:t>Protein-protein interaction detection methods</a:t>
            </a:r>
          </a:p>
        </p:txBody>
      </p:sp>
      <p:pic>
        <p:nvPicPr>
          <p:cNvPr id="5" name="Picture 2" descr="An external file that holds a picture, illustration, etc.&#10;Object name is nihms79432f4.jpg Object name is nihms79432f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4337" y="620688"/>
            <a:ext cx="6356015" cy="577489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26"/>
          <p:cNvSpPr txBox="1"/>
          <p:nvPr/>
        </p:nvSpPr>
        <p:spPr>
          <a:xfrm>
            <a:off x="1979712" y="6402814"/>
            <a:ext cx="51845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schemeClr val="accent1"/>
                </a:solidFill>
              </a:rPr>
              <a:t>Braun et al., Nat Methods, 2008, PMID: 19060903.</a:t>
            </a: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73C3F-7AEF-7A44-8BDD-337D6BEAE2F3}" type="slidenum">
              <a:rPr lang="fr-FR" smtClean="0"/>
              <a:t>26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296624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2"/>
          <p:cNvSpPr txBox="1"/>
          <p:nvPr/>
        </p:nvSpPr>
        <p:spPr>
          <a:xfrm>
            <a:off x="323850" y="115888"/>
            <a:ext cx="8424863" cy="58578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de-DE"/>
            </a:defPPr>
            <a:lvl1pPr>
              <a:defRPr sz="3200">
                <a:solidFill>
                  <a:srgbClr val="72AD46"/>
                </a:solidFill>
                <a:ea typeface="+mj-ea"/>
                <a:cs typeface="Arial" pitchFamily="34" charset="0"/>
              </a:defRPr>
            </a:lvl1pPr>
          </a:lstStyle>
          <a:p>
            <a:r>
              <a:rPr lang="en-GB" dirty="0"/>
              <a:t>Protein-protein interaction Network</a:t>
            </a: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73C3F-7AEF-7A44-8BDD-337D6BEAE2F3}" type="slidenum">
              <a:rPr lang="fr-FR" smtClean="0"/>
              <a:t>27</a:t>
            </a:fld>
            <a:endParaRPr lang="fr-FR"/>
          </a:p>
        </p:txBody>
      </p:sp>
      <p:pic>
        <p:nvPicPr>
          <p:cNvPr id="5" name="Picture 6">
            <a:extLst>
              <a:ext uri="{FF2B5EF4-FFF2-40B4-BE49-F238E27FC236}">
                <a16:creationId xmlns:a16="http://schemas.microsoft.com/office/drawing/2014/main" id="{98F099E5-C2CA-A4B1-FAE3-5A004A3949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6944" y="1543329"/>
            <a:ext cx="5850111" cy="51987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1CC12393-8701-418C-FA01-242F65AD1208}"/>
              </a:ext>
            </a:extLst>
          </p:cNvPr>
          <p:cNvSpPr txBox="1"/>
          <p:nvPr/>
        </p:nvSpPr>
        <p:spPr>
          <a:xfrm>
            <a:off x="285750" y="1200150"/>
            <a:ext cx="162166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</a:t>
            </a:r>
          </a:p>
          <a:p>
            <a:r>
              <a:rPr lang="en-US" dirty="0"/>
              <a:t>N+1</a:t>
            </a:r>
          </a:p>
          <a:p>
            <a:r>
              <a:rPr lang="en-US" dirty="0"/>
              <a:t>N+1 Restricted</a:t>
            </a:r>
          </a:p>
        </p:txBody>
      </p:sp>
    </p:spTree>
    <p:extLst>
      <p:ext uri="{BB962C8B-B14F-4D97-AF65-F5344CB8AC3E}">
        <p14:creationId xmlns:p14="http://schemas.microsoft.com/office/powerpoint/2010/main" val="242756747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An external file that holds a picture, illustration, etc.&#10;Object name is 1471-2105-11-597-3.jpg Object name is 1471-2105-11-597-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8480" y="1631699"/>
            <a:ext cx="5840969" cy="438072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9"/>
          <p:cNvSpPr txBox="1"/>
          <p:nvPr/>
        </p:nvSpPr>
        <p:spPr>
          <a:xfrm>
            <a:off x="141102" y="115888"/>
            <a:ext cx="9002898" cy="58477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de-DE"/>
            </a:defPPr>
            <a:lvl1pPr>
              <a:defRPr sz="3200">
                <a:solidFill>
                  <a:srgbClr val="72AD46"/>
                </a:solidFill>
                <a:ea typeface="+mj-ea"/>
                <a:cs typeface="Arial" pitchFamily="34" charset="0"/>
              </a:defRPr>
            </a:lvl1pPr>
          </a:lstStyle>
          <a:p>
            <a:r>
              <a:rPr lang="en-GB" dirty="0"/>
              <a:t>Characterization of protein complexes and pathways</a:t>
            </a: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73C3F-7AEF-7A44-8BDD-337D6BEAE2F3}" type="slidenum">
              <a:rPr lang="fr-FR" smtClean="0"/>
              <a:t>28</a:t>
            </a:fld>
            <a:endParaRPr lang="fr-FR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3FC76CC2-92CB-2DF2-665D-EEDD361D4E60}"/>
              </a:ext>
            </a:extLst>
          </p:cNvPr>
          <p:cNvSpPr txBox="1"/>
          <p:nvPr/>
        </p:nvSpPr>
        <p:spPr>
          <a:xfrm>
            <a:off x="278606" y="1042988"/>
            <a:ext cx="19690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Pathway Clustering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E67F4DE9-7C1C-8CB6-998C-611CE1EFD4FE}"/>
              </a:ext>
            </a:extLst>
          </p:cNvPr>
          <p:cNvSpPr txBox="1"/>
          <p:nvPr/>
        </p:nvSpPr>
        <p:spPr>
          <a:xfrm>
            <a:off x="278606" y="6231806"/>
            <a:ext cx="3158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David (https://</a:t>
            </a:r>
            <a:r>
              <a:rPr lang="en-US" dirty="0" err="1"/>
              <a:t>david.ncifcrf.gov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26680333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2"/>
          <p:cNvSpPr txBox="1"/>
          <p:nvPr/>
        </p:nvSpPr>
        <p:spPr>
          <a:xfrm>
            <a:off x="323850" y="115888"/>
            <a:ext cx="8424863" cy="58578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de-DE"/>
            </a:defPPr>
            <a:lvl1pPr>
              <a:defRPr sz="3200">
                <a:solidFill>
                  <a:srgbClr val="72AD46"/>
                </a:solidFill>
                <a:ea typeface="+mj-ea"/>
                <a:cs typeface="Arial" pitchFamily="34" charset="0"/>
              </a:defRPr>
            </a:lvl1pPr>
          </a:lstStyle>
          <a:p>
            <a:r>
              <a:rPr lang="en-GB" dirty="0"/>
              <a:t>Protein-protein interaction detection methods</a:t>
            </a: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73C3F-7AEF-7A44-8BDD-337D6BEAE2F3}" type="slidenum">
              <a:rPr lang="fr-FR" smtClean="0"/>
              <a:t>29</a:t>
            </a:fld>
            <a:endParaRPr lang="fr-FR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2E352A2F-1CEC-07E9-B670-F1AA42FB4F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2546" y="1642494"/>
            <a:ext cx="6811299" cy="3573012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17B8C6F9-F797-C5E8-A53C-4C5D7D885A0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4838" t="3970" r="1556"/>
          <a:stretch/>
        </p:blipFill>
        <p:spPr>
          <a:xfrm>
            <a:off x="320880" y="970962"/>
            <a:ext cx="1781666" cy="4331803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6FA74298-AB32-F347-C770-088D805507D8}"/>
              </a:ext>
            </a:extLst>
          </p:cNvPr>
          <p:cNvSpPr txBox="1"/>
          <p:nvPr/>
        </p:nvSpPr>
        <p:spPr>
          <a:xfrm>
            <a:off x="593151" y="5942845"/>
            <a:ext cx="3158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David (https://</a:t>
            </a:r>
            <a:r>
              <a:rPr lang="en-US" dirty="0" err="1"/>
              <a:t>david.ncifcrf.gov</a:t>
            </a:r>
            <a:r>
              <a:rPr lang="en-US" dirty="0"/>
              <a:t>)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F99EBD56-F4C7-8543-712E-125F7E4E65D6}"/>
              </a:ext>
            </a:extLst>
          </p:cNvPr>
          <p:cNvSpPr txBox="1"/>
          <p:nvPr/>
        </p:nvSpPr>
        <p:spPr>
          <a:xfrm>
            <a:off x="2382917" y="718099"/>
            <a:ext cx="59041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Gene Ontology (Function, structure, pathway, localization, …)</a:t>
            </a:r>
          </a:p>
        </p:txBody>
      </p:sp>
    </p:spTree>
    <p:extLst>
      <p:ext uri="{BB962C8B-B14F-4D97-AF65-F5344CB8AC3E}">
        <p14:creationId xmlns:p14="http://schemas.microsoft.com/office/powerpoint/2010/main" val="21698670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1"/>
          <p:cNvSpPr txBox="1"/>
          <p:nvPr/>
        </p:nvSpPr>
        <p:spPr>
          <a:xfrm>
            <a:off x="323850" y="115888"/>
            <a:ext cx="7848600" cy="58420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de-DE"/>
            </a:defPPr>
            <a:lvl1pPr>
              <a:defRPr sz="3200">
                <a:solidFill>
                  <a:srgbClr val="72AD46"/>
                </a:solidFill>
                <a:ea typeface="+mj-ea"/>
                <a:cs typeface="Arial" pitchFamily="34" charset="0"/>
              </a:defRPr>
            </a:lvl1pPr>
          </a:lstStyle>
          <a:p>
            <a:r>
              <a:rPr lang="en-GB" dirty="0"/>
              <a:t>But how does it really look like ?</a:t>
            </a:r>
          </a:p>
        </p:txBody>
      </p:sp>
      <p:sp>
        <p:nvSpPr>
          <p:cNvPr id="18" name="TextBox 5119"/>
          <p:cNvSpPr txBox="1"/>
          <p:nvPr/>
        </p:nvSpPr>
        <p:spPr>
          <a:xfrm>
            <a:off x="995540" y="1156169"/>
            <a:ext cx="1008609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sz="2000" dirty="0">
                <a:cs typeface="Arial" panose="020B0604020202020204" pitchFamily="34" charset="0"/>
              </a:rPr>
              <a:t>Scheme</a:t>
            </a:r>
          </a:p>
        </p:txBody>
      </p:sp>
      <p:sp>
        <p:nvSpPr>
          <p:cNvPr id="21" name="TextBox 35"/>
          <p:cNvSpPr txBox="1"/>
          <p:nvPr/>
        </p:nvSpPr>
        <p:spPr>
          <a:xfrm>
            <a:off x="3273243" y="1148240"/>
            <a:ext cx="5494239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cs typeface="Arial" panose="020B0604020202020204" pitchFamily="34" charset="0"/>
              </a:rPr>
              <a:t>Reality </a:t>
            </a:r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3BD5DAD6-263B-C061-7109-A7171DE05C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62599"/>
            <a:ext cx="9144000" cy="2984393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A9DD9C61-16BF-810B-30E5-19025E5FD175}"/>
              </a:ext>
            </a:extLst>
          </p:cNvPr>
          <p:cNvSpPr/>
          <p:nvPr/>
        </p:nvSpPr>
        <p:spPr>
          <a:xfrm>
            <a:off x="2531273" y="700087"/>
            <a:ext cx="6515907" cy="47540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078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2"/>
          <p:cNvSpPr txBox="1"/>
          <p:nvPr/>
        </p:nvSpPr>
        <p:spPr>
          <a:xfrm>
            <a:off x="323850" y="115888"/>
            <a:ext cx="8424863" cy="58578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de-DE"/>
            </a:defPPr>
            <a:lvl1pPr>
              <a:defRPr sz="3200">
                <a:solidFill>
                  <a:srgbClr val="72AD46"/>
                </a:solidFill>
                <a:ea typeface="+mj-ea"/>
                <a:cs typeface="Arial" pitchFamily="34" charset="0"/>
              </a:defRPr>
            </a:lvl1pPr>
          </a:lstStyle>
          <a:p>
            <a:r>
              <a:rPr lang="en-GB" dirty="0"/>
              <a:t>Protein-protein interaction detection methods</a:t>
            </a: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73C3F-7AEF-7A44-8BDD-337D6BEAE2F3}" type="slidenum">
              <a:rPr lang="fr-FR" smtClean="0"/>
              <a:t>30</a:t>
            </a:fld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17B8C6F9-F797-C5E8-A53C-4C5D7D885A0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4838" t="6675" r="1556"/>
          <a:stretch/>
        </p:blipFill>
        <p:spPr>
          <a:xfrm>
            <a:off x="132086" y="1416050"/>
            <a:ext cx="1444509" cy="3413126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FDFB24A6-1AFD-4292-28CD-0E8379FE8E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786" y="626243"/>
            <a:ext cx="5621873" cy="6231757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BD3C2C0B-52A9-86BC-3229-01EA2D45EB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75523" y="5347355"/>
            <a:ext cx="1069941" cy="1008995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899D4AC4-C192-8E06-65AE-63F7163D002A}"/>
              </a:ext>
            </a:extLst>
          </p:cNvPr>
          <p:cNvSpPr txBox="1"/>
          <p:nvPr/>
        </p:nvSpPr>
        <p:spPr>
          <a:xfrm>
            <a:off x="-20523" y="6422509"/>
            <a:ext cx="5222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ClueGo</a:t>
            </a:r>
            <a:r>
              <a:rPr lang="en-US" dirty="0"/>
              <a:t>: https://</a:t>
            </a:r>
            <a:r>
              <a:rPr lang="en-US" dirty="0" err="1"/>
              <a:t>pubmed.ncbi.nlm.nih.gov</a:t>
            </a:r>
            <a:r>
              <a:rPr lang="en-US" dirty="0"/>
              <a:t>/19237447/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BFD8B164-8B90-9589-B2C4-C66958586640}"/>
              </a:ext>
            </a:extLst>
          </p:cNvPr>
          <p:cNvSpPr txBox="1"/>
          <p:nvPr/>
        </p:nvSpPr>
        <p:spPr>
          <a:xfrm>
            <a:off x="132086" y="689530"/>
            <a:ext cx="59041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Gene Ontology (Function, structure, pathway, localization, …)</a:t>
            </a:r>
          </a:p>
        </p:txBody>
      </p:sp>
    </p:spTree>
    <p:extLst>
      <p:ext uri="{BB962C8B-B14F-4D97-AF65-F5344CB8AC3E}">
        <p14:creationId xmlns:p14="http://schemas.microsoft.com/office/powerpoint/2010/main" val="365920101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0" y="1269812"/>
            <a:ext cx="8514017" cy="508018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22"/>
          <p:cNvSpPr txBox="1"/>
          <p:nvPr/>
        </p:nvSpPr>
        <p:spPr>
          <a:xfrm>
            <a:off x="323850" y="115888"/>
            <a:ext cx="8424863" cy="58578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de-DE"/>
            </a:defPPr>
            <a:lvl1pPr>
              <a:defRPr sz="3200">
                <a:solidFill>
                  <a:srgbClr val="72AD46"/>
                </a:solidFill>
                <a:ea typeface="+mj-ea"/>
                <a:cs typeface="Arial" pitchFamily="34" charset="0"/>
              </a:defRPr>
            </a:lvl1pPr>
          </a:lstStyle>
          <a:p>
            <a:r>
              <a:rPr lang="en-GB" dirty="0"/>
              <a:t>PPI databases and repositories</a:t>
            </a: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73C3F-7AEF-7A44-8BDD-337D6BEAE2F3}" type="slidenum">
              <a:rPr lang="fr-FR" smtClean="0"/>
              <a:t>31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2749917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24887" y="5607745"/>
            <a:ext cx="792194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dirty="0" err="1"/>
              <a:t>some</a:t>
            </a:r>
            <a:r>
              <a:rPr lang="fr-FR" sz="2000" dirty="0"/>
              <a:t> of the </a:t>
            </a:r>
            <a:r>
              <a:rPr lang="fr-FR" sz="2000" dirty="0" err="1"/>
              <a:t>experimentally</a:t>
            </a:r>
            <a:r>
              <a:rPr lang="fr-FR" sz="2000" dirty="0"/>
              <a:t> </a:t>
            </a:r>
            <a:r>
              <a:rPr lang="fr-FR" sz="2000" dirty="0" err="1"/>
              <a:t>determined</a:t>
            </a:r>
            <a:r>
              <a:rPr lang="fr-FR" sz="2000" dirty="0"/>
              <a:t> </a:t>
            </a:r>
            <a:r>
              <a:rPr lang="fr-FR" sz="2000" dirty="0" err="1"/>
              <a:t>PPIs</a:t>
            </a:r>
            <a:r>
              <a:rPr lang="fr-FR" sz="2000" dirty="0"/>
              <a:t> </a:t>
            </a:r>
            <a:r>
              <a:rPr lang="fr-FR" sz="2000" dirty="0" err="1"/>
              <a:t>included</a:t>
            </a:r>
            <a:r>
              <a:rPr lang="fr-FR" sz="2000" dirty="0"/>
              <a:t> in the </a:t>
            </a:r>
            <a:r>
              <a:rPr lang="fr-FR" sz="2000" dirty="0" err="1"/>
              <a:t>databases</a:t>
            </a:r>
            <a:r>
              <a:rPr lang="fr-FR" sz="2000" dirty="0"/>
              <a:t> are </a:t>
            </a:r>
            <a:r>
              <a:rPr lang="fr-FR" sz="2000" dirty="0" err="1"/>
              <a:t>most</a:t>
            </a:r>
            <a:r>
              <a:rPr lang="fr-FR" sz="2000" dirty="0"/>
              <a:t> </a:t>
            </a:r>
            <a:r>
              <a:rPr lang="fr-FR" sz="2000" dirty="0" err="1"/>
              <a:t>probably</a:t>
            </a:r>
            <a:r>
              <a:rPr lang="fr-FR" sz="2000" dirty="0"/>
              <a:t> false positives?</a:t>
            </a:r>
            <a:r>
              <a:rPr lang="fr-FR" sz="2000" dirty="0">
                <a:sym typeface="Wingdings"/>
              </a:rPr>
              <a:t> </a:t>
            </a:r>
            <a:r>
              <a:rPr lang="fr-FR" sz="2000" dirty="0" err="1">
                <a:sym typeface="Wingdings"/>
              </a:rPr>
              <a:t>increase</a:t>
            </a:r>
            <a:r>
              <a:rPr lang="fr-FR" sz="2000" dirty="0">
                <a:sym typeface="Wingdings"/>
              </a:rPr>
              <a:t> PPI </a:t>
            </a:r>
            <a:r>
              <a:rPr lang="fr-FR" sz="2000" dirty="0" err="1">
                <a:sym typeface="Wingdings"/>
              </a:rPr>
              <a:t>reliability</a:t>
            </a:r>
            <a:r>
              <a:rPr lang="fr-FR" sz="2000" dirty="0">
                <a:sym typeface="Wingdings"/>
              </a:rPr>
              <a:t> </a:t>
            </a:r>
            <a:r>
              <a:rPr lang="fr-FR" sz="2000" dirty="0" err="1">
                <a:sym typeface="Wingdings"/>
              </a:rPr>
              <a:t>with</a:t>
            </a:r>
            <a:r>
              <a:rPr lang="fr-FR" sz="2000" dirty="0">
                <a:sym typeface="Wingdings"/>
              </a:rPr>
              <a:t> 3D data?</a:t>
            </a:r>
            <a:endParaRPr lang="fr-FR" sz="2000" dirty="0"/>
          </a:p>
        </p:txBody>
      </p:sp>
      <p:sp>
        <p:nvSpPr>
          <p:cNvPr id="5" name="TextBox 28"/>
          <p:cNvSpPr txBox="1"/>
          <p:nvPr/>
        </p:nvSpPr>
        <p:spPr>
          <a:xfrm>
            <a:off x="323850" y="115888"/>
            <a:ext cx="8640638" cy="58477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defPPr>
              <a:defRPr lang="de-DE"/>
            </a:defPPr>
            <a:lvl1pPr>
              <a:defRPr sz="3200">
                <a:solidFill>
                  <a:srgbClr val="72AD46"/>
                </a:solidFill>
                <a:ea typeface="+mj-ea"/>
                <a:cs typeface="Arial" pitchFamily="34" charset="0"/>
              </a:defRPr>
            </a:lvl1pPr>
            <a:lvl2pPr algn="ctr">
              <a:defRPr sz="4400">
                <a:latin typeface="Calibri" pitchFamily="34" charset="0"/>
              </a:defRPr>
            </a:lvl2pPr>
            <a:lvl3pPr algn="ctr">
              <a:defRPr sz="4400">
                <a:latin typeface="Calibri" pitchFamily="34" charset="0"/>
              </a:defRPr>
            </a:lvl3pPr>
            <a:lvl4pPr algn="ctr">
              <a:defRPr sz="4400">
                <a:latin typeface="Calibri" pitchFamily="34" charset="0"/>
              </a:defRPr>
            </a:lvl4pPr>
            <a:lvl5pPr algn="ctr">
              <a:defRPr sz="4400">
                <a:latin typeface="Calibri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</a:defRPr>
            </a:lvl9pPr>
          </a:lstStyle>
          <a:p>
            <a:r>
              <a:rPr lang="en-GB" dirty="0"/>
              <a:t>PPI databases: coverage</a:t>
            </a:r>
          </a:p>
        </p:txBody>
      </p:sp>
      <p:sp>
        <p:nvSpPr>
          <p:cNvPr id="6" name="TextBox 2"/>
          <p:cNvSpPr txBox="1"/>
          <p:nvPr/>
        </p:nvSpPr>
        <p:spPr>
          <a:xfrm>
            <a:off x="7020272" y="1894180"/>
            <a:ext cx="1944216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007E82"/>
                </a:solidFill>
                <a:cs typeface="Arial" panose="020B0604020202020204" pitchFamily="34" charset="0"/>
              </a:rPr>
              <a:t>Human PPIs coverage in the main public primary databases</a:t>
            </a:r>
          </a:p>
          <a:p>
            <a:r>
              <a:rPr lang="en-GB" sz="1800" b="1" dirty="0">
                <a:solidFill>
                  <a:srgbClr val="007E82"/>
                </a:solidFill>
                <a:cs typeface="Arial" panose="020B0604020202020204" pitchFamily="34" charset="0"/>
              </a:rPr>
              <a:t>(Dec 2009)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857" y="908720"/>
            <a:ext cx="5337850" cy="4144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73C3F-7AEF-7A44-8BDD-337D6BEAE2F3}" type="slidenum">
              <a:rPr lang="fr-FR" smtClean="0"/>
              <a:t>32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2338045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"/>
          <p:cNvSpPr txBox="1"/>
          <p:nvPr/>
        </p:nvSpPr>
        <p:spPr>
          <a:xfrm>
            <a:off x="323850" y="115888"/>
            <a:ext cx="8640638" cy="107721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defPPr>
              <a:defRPr lang="de-DE"/>
            </a:defPPr>
            <a:lvl1pPr>
              <a:defRPr sz="3200">
                <a:solidFill>
                  <a:srgbClr val="72AD46"/>
                </a:solidFill>
                <a:ea typeface="+mj-ea"/>
                <a:cs typeface="Arial" pitchFamily="34" charset="0"/>
              </a:defRPr>
            </a:lvl1pPr>
            <a:lvl2pPr algn="ctr">
              <a:defRPr sz="4400">
                <a:latin typeface="Calibri" pitchFamily="34" charset="0"/>
              </a:defRPr>
            </a:lvl2pPr>
            <a:lvl3pPr algn="ctr">
              <a:defRPr sz="4400">
                <a:latin typeface="Calibri" pitchFamily="34" charset="0"/>
              </a:defRPr>
            </a:lvl3pPr>
            <a:lvl4pPr algn="ctr">
              <a:defRPr sz="4400">
                <a:latin typeface="Calibri" pitchFamily="34" charset="0"/>
              </a:defRPr>
            </a:lvl4pPr>
            <a:lvl5pPr algn="ctr">
              <a:defRPr sz="4400">
                <a:latin typeface="Calibri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</a:defRPr>
            </a:lvl9pPr>
          </a:lstStyle>
          <a:p>
            <a:r>
              <a:rPr lang="en-GB" dirty="0"/>
              <a:t>An attempt for increased PPIs reliability:</a:t>
            </a:r>
          </a:p>
          <a:p>
            <a:r>
              <a:rPr lang="en-GB" dirty="0"/>
              <a:t>the </a:t>
            </a:r>
            <a:r>
              <a:rPr lang="en-GB" dirty="0" err="1"/>
              <a:t>IMEx</a:t>
            </a:r>
            <a:r>
              <a:rPr lang="en-GB" dirty="0"/>
              <a:t> consortium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36" t="4694" r="10513" b="20442"/>
          <a:stretch>
            <a:fillRect/>
          </a:stretch>
        </p:blipFill>
        <p:spPr bwMode="auto">
          <a:xfrm>
            <a:off x="1547664" y="1896578"/>
            <a:ext cx="6048672" cy="4268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2768704" y="1268760"/>
            <a:ext cx="361156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9pPr>
          </a:lstStyle>
          <a:p>
            <a:pPr algn="ctr"/>
            <a:r>
              <a:rPr lang="en-GB" dirty="0">
                <a:cs typeface="Arial" panose="020B0604020202020204" pitchFamily="34" charset="0"/>
                <a:hlinkClick r:id="rId3"/>
              </a:rPr>
              <a:t>www.imexconsortium.org</a:t>
            </a:r>
            <a:endParaRPr lang="en-GB" dirty="0">
              <a:cs typeface="Arial" panose="020B0604020202020204" pitchFamily="34" charset="0"/>
            </a:endParaRPr>
          </a:p>
        </p:txBody>
      </p:sp>
      <p:sp>
        <p:nvSpPr>
          <p:cNvPr id="7" name="TextBox 19"/>
          <p:cNvSpPr txBox="1"/>
          <p:nvPr/>
        </p:nvSpPr>
        <p:spPr>
          <a:xfrm>
            <a:off x="282803" y="6309320"/>
            <a:ext cx="66619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accent1"/>
                </a:solidFill>
                <a:cs typeface="Arial" panose="020B0604020202020204" pitchFamily="34" charset="0"/>
              </a:rPr>
              <a:t>Orchard </a:t>
            </a:r>
            <a:r>
              <a:rPr lang="en-GB" sz="1400" i="1" dirty="0">
                <a:solidFill>
                  <a:schemeClr val="accent1"/>
                </a:solidFill>
                <a:cs typeface="Arial" panose="020B0604020202020204" pitchFamily="34" charset="0"/>
              </a:rPr>
              <a:t>et al</a:t>
            </a:r>
            <a:r>
              <a:rPr lang="en-GB" sz="1400" dirty="0">
                <a:solidFill>
                  <a:schemeClr val="accent1"/>
                </a:solidFill>
                <a:cs typeface="Arial" panose="020B0604020202020204" pitchFamily="34" charset="0"/>
              </a:rPr>
              <a:t>., Nature Methods, PMID: 22453911. </a:t>
            </a: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73C3F-7AEF-7A44-8BDD-337D6BEAE2F3}" type="slidenum">
              <a:rPr lang="fr-FR" smtClean="0"/>
              <a:t>33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636879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Capture d’écran 2020-10-26 à 17.52.3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3867" y="579967"/>
            <a:ext cx="6299200" cy="2904812"/>
          </a:xfrm>
          <a:prstGeom prst="rect">
            <a:avLst/>
          </a:prstGeom>
        </p:spPr>
      </p:pic>
      <p:pic>
        <p:nvPicPr>
          <p:cNvPr id="5" name="Image 4" descr="Capture d’écran 2020-10-26 à 17.52.1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266" y="4211116"/>
            <a:ext cx="7636933" cy="2182786"/>
          </a:xfrm>
          <a:prstGeom prst="rect">
            <a:avLst/>
          </a:prstGeom>
        </p:spPr>
      </p:pic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73C3F-7AEF-7A44-8BDD-337D6BEAE2F3}" type="slidenum">
              <a:rPr lang="fr-FR" smtClean="0"/>
              <a:t>34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9245684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2573867" y="408001"/>
            <a:ext cx="30209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https</a:t>
            </a:r>
            <a:r>
              <a:rPr lang="fr-FR" dirty="0"/>
              <a:t>://</a:t>
            </a:r>
            <a:r>
              <a:rPr lang="fr-FR" dirty="0" err="1"/>
              <a:t>www.ebi.ac.uk</a:t>
            </a:r>
            <a:r>
              <a:rPr lang="fr-FR" dirty="0"/>
              <a:t>/intact/</a:t>
            </a: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73C3F-7AEF-7A44-8BDD-337D6BEAE2F3}" type="slidenum">
              <a:rPr lang="fr-FR" smtClean="0"/>
              <a:t>35</a:t>
            </a:fld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C96F914-86F7-82A1-7ED8-7FFBF181C2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26" y="1009861"/>
            <a:ext cx="8951352" cy="4237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2173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1"/>
          <p:cNvSpPr txBox="1"/>
          <p:nvPr/>
        </p:nvSpPr>
        <p:spPr>
          <a:xfrm>
            <a:off x="323850" y="115888"/>
            <a:ext cx="7848600" cy="58420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de-DE"/>
            </a:defPPr>
            <a:lvl1pPr>
              <a:defRPr sz="3200">
                <a:solidFill>
                  <a:srgbClr val="72AD46"/>
                </a:solidFill>
                <a:ea typeface="+mj-ea"/>
                <a:cs typeface="Arial" pitchFamily="34" charset="0"/>
              </a:defRPr>
            </a:lvl1pPr>
          </a:lstStyle>
          <a:p>
            <a:r>
              <a:rPr lang="en-GB" dirty="0"/>
              <a:t>Why protein-protein interactions?</a:t>
            </a:r>
          </a:p>
        </p:txBody>
      </p:sp>
      <p:sp>
        <p:nvSpPr>
          <p:cNvPr id="7" name="Freeform 7"/>
          <p:cNvSpPr>
            <a:spLocks noChangeAspect="1"/>
          </p:cNvSpPr>
          <p:nvPr/>
        </p:nvSpPr>
        <p:spPr bwMode="auto">
          <a:xfrm rot="17674032">
            <a:off x="2860756" y="2458685"/>
            <a:ext cx="1152819" cy="860122"/>
          </a:xfrm>
          <a:custGeom>
            <a:avLst/>
            <a:gdLst>
              <a:gd name="T0" fmla="*/ 817 w 915"/>
              <a:gd name="T1" fmla="*/ 151 h 598"/>
              <a:gd name="T2" fmla="*/ 499 w 915"/>
              <a:gd name="T3" fmla="*/ 15 h 598"/>
              <a:gd name="T4" fmla="*/ 136 w 915"/>
              <a:gd name="T5" fmla="*/ 61 h 598"/>
              <a:gd name="T6" fmla="*/ 0 w 915"/>
              <a:gd name="T7" fmla="*/ 333 h 598"/>
              <a:gd name="T8" fmla="*/ 136 w 915"/>
              <a:gd name="T9" fmla="*/ 560 h 598"/>
              <a:gd name="T10" fmla="*/ 318 w 915"/>
              <a:gd name="T11" fmla="*/ 560 h 598"/>
              <a:gd name="T12" fmla="*/ 363 w 915"/>
              <a:gd name="T13" fmla="*/ 423 h 598"/>
              <a:gd name="T14" fmla="*/ 454 w 915"/>
              <a:gd name="T15" fmla="*/ 287 h 598"/>
              <a:gd name="T16" fmla="*/ 590 w 915"/>
              <a:gd name="T17" fmla="*/ 378 h 598"/>
              <a:gd name="T18" fmla="*/ 771 w 915"/>
              <a:gd name="T19" fmla="*/ 423 h 598"/>
              <a:gd name="T20" fmla="*/ 907 w 915"/>
              <a:gd name="T21" fmla="*/ 287 h 598"/>
              <a:gd name="T22" fmla="*/ 817 w 915"/>
              <a:gd name="T23" fmla="*/ 151 h 598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915"/>
              <a:gd name="T37" fmla="*/ 0 h 598"/>
              <a:gd name="T38" fmla="*/ 915 w 915"/>
              <a:gd name="T39" fmla="*/ 598 h 598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915" h="598">
                <a:moveTo>
                  <a:pt x="817" y="151"/>
                </a:moveTo>
                <a:cubicBezTo>
                  <a:pt x="749" y="106"/>
                  <a:pt x="612" y="30"/>
                  <a:pt x="499" y="15"/>
                </a:cubicBezTo>
                <a:cubicBezTo>
                  <a:pt x="386" y="0"/>
                  <a:pt x="219" y="8"/>
                  <a:pt x="136" y="61"/>
                </a:cubicBezTo>
                <a:cubicBezTo>
                  <a:pt x="53" y="114"/>
                  <a:pt x="0" y="250"/>
                  <a:pt x="0" y="333"/>
                </a:cubicBezTo>
                <a:cubicBezTo>
                  <a:pt x="0" y="416"/>
                  <a:pt x="83" y="522"/>
                  <a:pt x="136" y="560"/>
                </a:cubicBezTo>
                <a:cubicBezTo>
                  <a:pt x="189" y="598"/>
                  <a:pt x="280" y="583"/>
                  <a:pt x="318" y="560"/>
                </a:cubicBezTo>
                <a:cubicBezTo>
                  <a:pt x="356" y="537"/>
                  <a:pt x="340" y="469"/>
                  <a:pt x="363" y="423"/>
                </a:cubicBezTo>
                <a:cubicBezTo>
                  <a:pt x="386" y="377"/>
                  <a:pt x="416" y="294"/>
                  <a:pt x="454" y="287"/>
                </a:cubicBezTo>
                <a:cubicBezTo>
                  <a:pt x="492" y="280"/>
                  <a:pt x="537" y="355"/>
                  <a:pt x="590" y="378"/>
                </a:cubicBezTo>
                <a:cubicBezTo>
                  <a:pt x="643" y="401"/>
                  <a:pt x="718" y="438"/>
                  <a:pt x="771" y="423"/>
                </a:cubicBezTo>
                <a:cubicBezTo>
                  <a:pt x="824" y="408"/>
                  <a:pt x="899" y="332"/>
                  <a:pt x="907" y="287"/>
                </a:cubicBezTo>
                <a:cubicBezTo>
                  <a:pt x="915" y="242"/>
                  <a:pt x="885" y="196"/>
                  <a:pt x="817" y="151"/>
                </a:cubicBezTo>
                <a:close/>
              </a:path>
            </a:pathLst>
          </a:custGeom>
          <a:solidFill>
            <a:srgbClr val="FFFF66"/>
          </a:solidFill>
          <a:ln w="9525">
            <a:solidFill>
              <a:srgbClr val="FFCC66"/>
            </a:solidFill>
            <a:round/>
            <a:headEnd/>
            <a:tailEnd/>
          </a:ln>
        </p:spPr>
        <p:txBody>
          <a:bodyPr/>
          <a:lstStyle/>
          <a:p>
            <a:endParaRPr lang="en-GB">
              <a:cs typeface="Arial" panose="020B0604020202020204" pitchFamily="34" charset="0"/>
            </a:endParaRPr>
          </a:p>
        </p:txBody>
      </p:sp>
      <p:pic>
        <p:nvPicPr>
          <p:cNvPr id="8" name="Picture 2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946806"/>
            <a:ext cx="1714500" cy="2005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Straight Arrow Connector 26"/>
          <p:cNvCxnSpPr/>
          <p:nvPr/>
        </p:nvCxnSpPr>
        <p:spPr>
          <a:xfrm>
            <a:off x="2484463" y="2888746"/>
            <a:ext cx="287337" cy="0"/>
          </a:xfrm>
          <a:prstGeom prst="straightConnector1">
            <a:avLst/>
          </a:prstGeom>
          <a:ln w="57150" cap="sq">
            <a:solidFill>
              <a:schemeClr val="tx1"/>
            </a:solidFill>
            <a:round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27"/>
          <p:cNvCxnSpPr/>
          <p:nvPr/>
        </p:nvCxnSpPr>
        <p:spPr>
          <a:xfrm>
            <a:off x="1270649" y="2888746"/>
            <a:ext cx="287337" cy="0"/>
          </a:xfrm>
          <a:prstGeom prst="straightConnector1">
            <a:avLst/>
          </a:prstGeom>
          <a:ln w="57150" cap="sq">
            <a:solidFill>
              <a:schemeClr val="tx1"/>
            </a:solidFill>
            <a:round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5119"/>
          <p:cNvSpPr txBox="1"/>
          <p:nvPr/>
        </p:nvSpPr>
        <p:spPr>
          <a:xfrm>
            <a:off x="683568" y="1143506"/>
            <a:ext cx="14109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>
                <a:cs typeface="Arial" panose="020B0604020202020204" pitchFamily="34" charset="0"/>
              </a:rPr>
              <a:t>Gene level</a:t>
            </a:r>
          </a:p>
        </p:txBody>
      </p:sp>
      <p:sp>
        <p:nvSpPr>
          <p:cNvPr id="19" name="TextBox 5120"/>
          <p:cNvSpPr txBox="1"/>
          <p:nvPr/>
        </p:nvSpPr>
        <p:spPr>
          <a:xfrm>
            <a:off x="539552" y="1603338"/>
            <a:ext cx="5645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cs typeface="Arial" panose="020B0604020202020204" pitchFamily="34" charset="0"/>
              </a:rPr>
              <a:t>DNA</a:t>
            </a:r>
          </a:p>
        </p:txBody>
      </p:sp>
      <p:sp>
        <p:nvSpPr>
          <p:cNvPr id="20" name="TextBox 34"/>
          <p:cNvSpPr txBox="1"/>
          <p:nvPr/>
        </p:nvSpPr>
        <p:spPr>
          <a:xfrm>
            <a:off x="1757418" y="1603338"/>
            <a:ext cx="5645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cs typeface="Arial" panose="020B0604020202020204" pitchFamily="34" charset="0"/>
              </a:rPr>
              <a:t>RNA</a:t>
            </a:r>
          </a:p>
        </p:txBody>
      </p:sp>
      <p:sp>
        <p:nvSpPr>
          <p:cNvPr id="21" name="TextBox 35"/>
          <p:cNvSpPr txBox="1"/>
          <p:nvPr/>
        </p:nvSpPr>
        <p:spPr>
          <a:xfrm>
            <a:off x="2627784" y="1148240"/>
            <a:ext cx="15969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>
                <a:cs typeface="Arial" panose="020B0604020202020204" pitchFamily="34" charset="0"/>
              </a:rPr>
              <a:t>Protein level</a:t>
            </a:r>
          </a:p>
        </p:txBody>
      </p:sp>
      <p:cxnSp>
        <p:nvCxnSpPr>
          <p:cNvPr id="22" name="Straight Arrow Connector 36"/>
          <p:cNvCxnSpPr/>
          <p:nvPr/>
        </p:nvCxnSpPr>
        <p:spPr>
          <a:xfrm>
            <a:off x="3923928" y="2888746"/>
            <a:ext cx="287337" cy="0"/>
          </a:xfrm>
          <a:prstGeom prst="straightConnector1">
            <a:avLst/>
          </a:prstGeom>
          <a:ln w="57150" cap="sq">
            <a:solidFill>
              <a:schemeClr val="tx1"/>
            </a:solidFill>
            <a:round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ounded Rectangle 5122"/>
          <p:cNvSpPr/>
          <p:nvPr/>
        </p:nvSpPr>
        <p:spPr>
          <a:xfrm>
            <a:off x="4573988" y="2268180"/>
            <a:ext cx="1726204" cy="1241133"/>
          </a:xfrm>
          <a:prstGeom prst="roundRect">
            <a:avLst>
              <a:gd name="adj" fmla="val 50000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>
            <a:normAutofit fontScale="92500" lnSpcReduction="10000"/>
          </a:bodyPr>
          <a:lstStyle/>
          <a:p>
            <a:pPr algn="ctr"/>
            <a:r>
              <a:rPr lang="en-GB" sz="2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protein </a:t>
            </a:r>
          </a:p>
          <a:p>
            <a:pPr algn="ctr"/>
            <a:r>
              <a:rPr lang="en-GB" sz="2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</a:p>
          <a:p>
            <a:pPr algn="ctr"/>
            <a:r>
              <a:rPr lang="en-GB" sz="2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function</a:t>
            </a:r>
          </a:p>
          <a:p>
            <a:pPr algn="ctr"/>
            <a:endParaRPr lang="en-GB" sz="20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5125"/>
          <p:cNvSpPr txBox="1"/>
          <p:nvPr/>
        </p:nvSpPr>
        <p:spPr>
          <a:xfrm>
            <a:off x="6516216" y="2655674"/>
            <a:ext cx="15007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  <a:cs typeface="Arial" panose="020B0604020202020204" pitchFamily="34" charset="0"/>
              </a:rPr>
              <a:t>WRONG!</a:t>
            </a: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73C3F-7AEF-7A44-8BDD-337D6BEAE2F3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240102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12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2656" y="1663664"/>
            <a:ext cx="1553840" cy="946219"/>
          </a:xfrm>
          <a:prstGeom prst="rect">
            <a:avLst/>
          </a:prstGeom>
        </p:spPr>
      </p:pic>
      <p:pic>
        <p:nvPicPr>
          <p:cNvPr id="5" name="Picture 512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4820" y="4023826"/>
            <a:ext cx="1261676" cy="773326"/>
          </a:xfrm>
          <a:prstGeom prst="rect">
            <a:avLst/>
          </a:prstGeom>
        </p:spPr>
      </p:pic>
      <p:sp>
        <p:nvSpPr>
          <p:cNvPr id="6" name="TextBox 1"/>
          <p:cNvSpPr txBox="1"/>
          <p:nvPr/>
        </p:nvSpPr>
        <p:spPr>
          <a:xfrm>
            <a:off x="323850" y="115888"/>
            <a:ext cx="7848600" cy="58420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de-DE"/>
            </a:defPPr>
            <a:lvl1pPr>
              <a:defRPr sz="3200">
                <a:solidFill>
                  <a:srgbClr val="72AD46"/>
                </a:solidFill>
                <a:ea typeface="+mj-ea"/>
                <a:cs typeface="Arial" pitchFamily="34" charset="0"/>
              </a:defRPr>
            </a:lvl1pPr>
          </a:lstStyle>
          <a:p>
            <a:r>
              <a:rPr lang="en-GB" dirty="0"/>
              <a:t>Why protein-protein interactions?</a:t>
            </a:r>
          </a:p>
        </p:txBody>
      </p:sp>
      <p:sp>
        <p:nvSpPr>
          <p:cNvPr id="7" name="Freeform 7"/>
          <p:cNvSpPr>
            <a:spLocks noChangeAspect="1"/>
          </p:cNvSpPr>
          <p:nvPr/>
        </p:nvSpPr>
        <p:spPr bwMode="auto">
          <a:xfrm rot="17674032">
            <a:off x="2860756" y="2458685"/>
            <a:ext cx="1152819" cy="860122"/>
          </a:xfrm>
          <a:custGeom>
            <a:avLst/>
            <a:gdLst>
              <a:gd name="T0" fmla="*/ 817 w 915"/>
              <a:gd name="T1" fmla="*/ 151 h 598"/>
              <a:gd name="T2" fmla="*/ 499 w 915"/>
              <a:gd name="T3" fmla="*/ 15 h 598"/>
              <a:gd name="T4" fmla="*/ 136 w 915"/>
              <a:gd name="T5" fmla="*/ 61 h 598"/>
              <a:gd name="T6" fmla="*/ 0 w 915"/>
              <a:gd name="T7" fmla="*/ 333 h 598"/>
              <a:gd name="T8" fmla="*/ 136 w 915"/>
              <a:gd name="T9" fmla="*/ 560 h 598"/>
              <a:gd name="T10" fmla="*/ 318 w 915"/>
              <a:gd name="T11" fmla="*/ 560 h 598"/>
              <a:gd name="T12" fmla="*/ 363 w 915"/>
              <a:gd name="T13" fmla="*/ 423 h 598"/>
              <a:gd name="T14" fmla="*/ 454 w 915"/>
              <a:gd name="T15" fmla="*/ 287 h 598"/>
              <a:gd name="T16" fmla="*/ 590 w 915"/>
              <a:gd name="T17" fmla="*/ 378 h 598"/>
              <a:gd name="T18" fmla="*/ 771 w 915"/>
              <a:gd name="T19" fmla="*/ 423 h 598"/>
              <a:gd name="T20" fmla="*/ 907 w 915"/>
              <a:gd name="T21" fmla="*/ 287 h 598"/>
              <a:gd name="T22" fmla="*/ 817 w 915"/>
              <a:gd name="T23" fmla="*/ 151 h 598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915"/>
              <a:gd name="T37" fmla="*/ 0 h 598"/>
              <a:gd name="T38" fmla="*/ 915 w 915"/>
              <a:gd name="T39" fmla="*/ 598 h 598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915" h="598">
                <a:moveTo>
                  <a:pt x="817" y="151"/>
                </a:moveTo>
                <a:cubicBezTo>
                  <a:pt x="749" y="106"/>
                  <a:pt x="612" y="30"/>
                  <a:pt x="499" y="15"/>
                </a:cubicBezTo>
                <a:cubicBezTo>
                  <a:pt x="386" y="0"/>
                  <a:pt x="219" y="8"/>
                  <a:pt x="136" y="61"/>
                </a:cubicBezTo>
                <a:cubicBezTo>
                  <a:pt x="53" y="114"/>
                  <a:pt x="0" y="250"/>
                  <a:pt x="0" y="333"/>
                </a:cubicBezTo>
                <a:cubicBezTo>
                  <a:pt x="0" y="416"/>
                  <a:pt x="83" y="522"/>
                  <a:pt x="136" y="560"/>
                </a:cubicBezTo>
                <a:cubicBezTo>
                  <a:pt x="189" y="598"/>
                  <a:pt x="280" y="583"/>
                  <a:pt x="318" y="560"/>
                </a:cubicBezTo>
                <a:cubicBezTo>
                  <a:pt x="356" y="537"/>
                  <a:pt x="340" y="469"/>
                  <a:pt x="363" y="423"/>
                </a:cubicBezTo>
                <a:cubicBezTo>
                  <a:pt x="386" y="377"/>
                  <a:pt x="416" y="294"/>
                  <a:pt x="454" y="287"/>
                </a:cubicBezTo>
                <a:cubicBezTo>
                  <a:pt x="492" y="280"/>
                  <a:pt x="537" y="355"/>
                  <a:pt x="590" y="378"/>
                </a:cubicBezTo>
                <a:cubicBezTo>
                  <a:pt x="643" y="401"/>
                  <a:pt x="718" y="438"/>
                  <a:pt x="771" y="423"/>
                </a:cubicBezTo>
                <a:cubicBezTo>
                  <a:pt x="824" y="408"/>
                  <a:pt x="899" y="332"/>
                  <a:pt x="907" y="287"/>
                </a:cubicBezTo>
                <a:cubicBezTo>
                  <a:pt x="915" y="242"/>
                  <a:pt x="885" y="196"/>
                  <a:pt x="817" y="151"/>
                </a:cubicBezTo>
                <a:close/>
              </a:path>
            </a:pathLst>
          </a:custGeom>
          <a:solidFill>
            <a:srgbClr val="FFFF66"/>
          </a:solidFill>
          <a:ln w="9525">
            <a:solidFill>
              <a:srgbClr val="FFCC66"/>
            </a:solidFill>
            <a:round/>
            <a:headEnd/>
            <a:tailEnd/>
          </a:ln>
        </p:spPr>
        <p:txBody>
          <a:bodyPr/>
          <a:lstStyle/>
          <a:p>
            <a:endParaRPr lang="en-GB">
              <a:cs typeface="Arial" panose="020B0604020202020204" pitchFamily="34" charset="0"/>
            </a:endParaRPr>
          </a:p>
        </p:txBody>
      </p:sp>
      <p:pic>
        <p:nvPicPr>
          <p:cNvPr id="8" name="Picture 2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946806"/>
            <a:ext cx="1714500" cy="2005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Straight Arrow Connector 26"/>
          <p:cNvCxnSpPr/>
          <p:nvPr/>
        </p:nvCxnSpPr>
        <p:spPr>
          <a:xfrm>
            <a:off x="2484463" y="2888746"/>
            <a:ext cx="287337" cy="0"/>
          </a:xfrm>
          <a:prstGeom prst="straightConnector1">
            <a:avLst/>
          </a:prstGeom>
          <a:ln w="57150" cap="sq">
            <a:solidFill>
              <a:schemeClr val="tx1"/>
            </a:solidFill>
            <a:round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27"/>
          <p:cNvCxnSpPr/>
          <p:nvPr/>
        </p:nvCxnSpPr>
        <p:spPr>
          <a:xfrm>
            <a:off x="1270649" y="2888746"/>
            <a:ext cx="287337" cy="0"/>
          </a:xfrm>
          <a:prstGeom prst="straightConnector1">
            <a:avLst/>
          </a:prstGeom>
          <a:ln w="57150" cap="sq">
            <a:solidFill>
              <a:schemeClr val="tx1"/>
            </a:solidFill>
            <a:round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30"/>
          <p:cNvGrpSpPr>
            <a:grpSpLocks noChangeAspect="1"/>
          </p:cNvGrpSpPr>
          <p:nvPr/>
        </p:nvGrpSpPr>
        <p:grpSpPr>
          <a:xfrm>
            <a:off x="6804248" y="3375754"/>
            <a:ext cx="968732" cy="1171625"/>
            <a:chOff x="6535497" y="2591158"/>
            <a:chExt cx="1385500" cy="1675681"/>
          </a:xfrm>
        </p:grpSpPr>
        <p:sp>
          <p:nvSpPr>
            <p:cNvPr id="12" name="Freeform 8"/>
            <p:cNvSpPr>
              <a:spLocks noChangeAspect="1"/>
            </p:cNvSpPr>
            <p:nvPr/>
          </p:nvSpPr>
          <p:spPr bwMode="auto">
            <a:xfrm rot="17674032">
              <a:off x="7105187" y="3127766"/>
              <a:ext cx="379233" cy="510606"/>
            </a:xfrm>
            <a:custGeom>
              <a:avLst/>
              <a:gdLst>
                <a:gd name="T0" fmla="*/ 5081 w 235"/>
                <a:gd name="T1" fmla="*/ 15 h 355"/>
                <a:gd name="T2" fmla="*/ 0 w 235"/>
                <a:gd name="T3" fmla="*/ 196 h 355"/>
                <a:gd name="T4" fmla="*/ 5081 w 235"/>
                <a:gd name="T5" fmla="*/ 332 h 355"/>
                <a:gd name="T6" fmla="*/ 20017 w 235"/>
                <a:gd name="T7" fmla="*/ 332 h 355"/>
                <a:gd name="T8" fmla="*/ 25078 w 235"/>
                <a:gd name="T9" fmla="*/ 241 h 355"/>
                <a:gd name="T10" fmla="*/ 15010 w 235"/>
                <a:gd name="T11" fmla="*/ 105 h 355"/>
                <a:gd name="T12" fmla="*/ 5081 w 235"/>
                <a:gd name="T13" fmla="*/ 15 h 35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35"/>
                <a:gd name="T22" fmla="*/ 0 h 355"/>
                <a:gd name="T23" fmla="*/ 235 w 235"/>
                <a:gd name="T24" fmla="*/ 355 h 35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35" h="355">
                  <a:moveTo>
                    <a:pt x="46" y="15"/>
                  </a:moveTo>
                  <a:cubicBezTo>
                    <a:pt x="23" y="30"/>
                    <a:pt x="0" y="143"/>
                    <a:pt x="0" y="196"/>
                  </a:cubicBezTo>
                  <a:cubicBezTo>
                    <a:pt x="0" y="249"/>
                    <a:pt x="16" y="309"/>
                    <a:pt x="46" y="332"/>
                  </a:cubicBezTo>
                  <a:cubicBezTo>
                    <a:pt x="76" y="355"/>
                    <a:pt x="152" y="347"/>
                    <a:pt x="182" y="332"/>
                  </a:cubicBezTo>
                  <a:cubicBezTo>
                    <a:pt x="212" y="317"/>
                    <a:pt x="235" y="279"/>
                    <a:pt x="227" y="241"/>
                  </a:cubicBezTo>
                  <a:cubicBezTo>
                    <a:pt x="219" y="203"/>
                    <a:pt x="166" y="143"/>
                    <a:pt x="136" y="105"/>
                  </a:cubicBezTo>
                  <a:cubicBezTo>
                    <a:pt x="106" y="67"/>
                    <a:pt x="69" y="0"/>
                    <a:pt x="46" y="15"/>
                  </a:cubicBezTo>
                  <a:close/>
                </a:path>
              </a:pathLst>
            </a:custGeom>
            <a:solidFill>
              <a:srgbClr val="FF6600"/>
            </a:solidFill>
            <a:ln w="9525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13" name="Freeform 9"/>
            <p:cNvSpPr>
              <a:spLocks noChangeAspect="1"/>
            </p:cNvSpPr>
            <p:nvPr/>
          </p:nvSpPr>
          <p:spPr bwMode="auto">
            <a:xfrm rot="17674032">
              <a:off x="6643027" y="2988870"/>
              <a:ext cx="1675681" cy="880258"/>
            </a:xfrm>
            <a:custGeom>
              <a:avLst/>
              <a:gdLst>
                <a:gd name="T0" fmla="*/ 416 w 1330"/>
                <a:gd name="T1" fmla="*/ 272 h 612"/>
                <a:gd name="T2" fmla="*/ 280 w 1330"/>
                <a:gd name="T3" fmla="*/ 317 h 612"/>
                <a:gd name="T4" fmla="*/ 235 w 1330"/>
                <a:gd name="T5" fmla="*/ 272 h 612"/>
                <a:gd name="T6" fmla="*/ 99 w 1330"/>
                <a:gd name="T7" fmla="*/ 317 h 612"/>
                <a:gd name="T8" fmla="*/ 53 w 1330"/>
                <a:gd name="T9" fmla="*/ 499 h 612"/>
                <a:gd name="T10" fmla="*/ 416 w 1330"/>
                <a:gd name="T11" fmla="*/ 589 h 612"/>
                <a:gd name="T12" fmla="*/ 915 w 1330"/>
                <a:gd name="T13" fmla="*/ 589 h 612"/>
                <a:gd name="T14" fmla="*/ 1233 w 1330"/>
                <a:gd name="T15" fmla="*/ 453 h 612"/>
                <a:gd name="T16" fmla="*/ 1323 w 1330"/>
                <a:gd name="T17" fmla="*/ 317 h 612"/>
                <a:gd name="T18" fmla="*/ 1278 w 1330"/>
                <a:gd name="T19" fmla="*/ 181 h 612"/>
                <a:gd name="T20" fmla="*/ 1187 w 1330"/>
                <a:gd name="T21" fmla="*/ 45 h 612"/>
                <a:gd name="T22" fmla="*/ 1097 w 1330"/>
                <a:gd name="T23" fmla="*/ 0 h 612"/>
                <a:gd name="T24" fmla="*/ 1051 w 1330"/>
                <a:gd name="T25" fmla="*/ 45 h 612"/>
                <a:gd name="T26" fmla="*/ 961 w 1330"/>
                <a:gd name="T27" fmla="*/ 136 h 612"/>
                <a:gd name="T28" fmla="*/ 825 w 1330"/>
                <a:gd name="T29" fmla="*/ 136 h 612"/>
                <a:gd name="T30" fmla="*/ 779 w 1330"/>
                <a:gd name="T31" fmla="*/ 181 h 612"/>
                <a:gd name="T32" fmla="*/ 825 w 1330"/>
                <a:gd name="T33" fmla="*/ 272 h 612"/>
                <a:gd name="T34" fmla="*/ 825 w 1330"/>
                <a:gd name="T35" fmla="*/ 362 h 612"/>
                <a:gd name="T36" fmla="*/ 734 w 1330"/>
                <a:gd name="T37" fmla="*/ 362 h 612"/>
                <a:gd name="T38" fmla="*/ 598 w 1330"/>
                <a:gd name="T39" fmla="*/ 408 h 612"/>
                <a:gd name="T40" fmla="*/ 507 w 1330"/>
                <a:gd name="T41" fmla="*/ 362 h 612"/>
                <a:gd name="T42" fmla="*/ 462 w 1330"/>
                <a:gd name="T43" fmla="*/ 272 h 612"/>
                <a:gd name="T44" fmla="*/ 416 w 1330"/>
                <a:gd name="T45" fmla="*/ 272 h 612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330"/>
                <a:gd name="T70" fmla="*/ 0 h 612"/>
                <a:gd name="T71" fmla="*/ 1330 w 1330"/>
                <a:gd name="T72" fmla="*/ 612 h 612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330" h="612">
                  <a:moveTo>
                    <a:pt x="416" y="272"/>
                  </a:moveTo>
                  <a:cubicBezTo>
                    <a:pt x="386" y="279"/>
                    <a:pt x="310" y="317"/>
                    <a:pt x="280" y="317"/>
                  </a:cubicBezTo>
                  <a:cubicBezTo>
                    <a:pt x="250" y="317"/>
                    <a:pt x="265" y="272"/>
                    <a:pt x="235" y="272"/>
                  </a:cubicBezTo>
                  <a:cubicBezTo>
                    <a:pt x="205" y="272"/>
                    <a:pt x="129" y="279"/>
                    <a:pt x="99" y="317"/>
                  </a:cubicBezTo>
                  <a:cubicBezTo>
                    <a:pt x="69" y="355"/>
                    <a:pt x="0" y="454"/>
                    <a:pt x="53" y="499"/>
                  </a:cubicBezTo>
                  <a:cubicBezTo>
                    <a:pt x="106" y="544"/>
                    <a:pt x="272" y="574"/>
                    <a:pt x="416" y="589"/>
                  </a:cubicBezTo>
                  <a:cubicBezTo>
                    <a:pt x="560" y="604"/>
                    <a:pt x="779" y="612"/>
                    <a:pt x="915" y="589"/>
                  </a:cubicBezTo>
                  <a:cubicBezTo>
                    <a:pt x="1051" y="566"/>
                    <a:pt x="1165" y="498"/>
                    <a:pt x="1233" y="453"/>
                  </a:cubicBezTo>
                  <a:cubicBezTo>
                    <a:pt x="1301" y="408"/>
                    <a:pt x="1316" y="362"/>
                    <a:pt x="1323" y="317"/>
                  </a:cubicBezTo>
                  <a:cubicBezTo>
                    <a:pt x="1330" y="272"/>
                    <a:pt x="1301" y="226"/>
                    <a:pt x="1278" y="181"/>
                  </a:cubicBezTo>
                  <a:cubicBezTo>
                    <a:pt x="1255" y="136"/>
                    <a:pt x="1217" y="75"/>
                    <a:pt x="1187" y="45"/>
                  </a:cubicBezTo>
                  <a:cubicBezTo>
                    <a:pt x="1157" y="15"/>
                    <a:pt x="1120" y="0"/>
                    <a:pt x="1097" y="0"/>
                  </a:cubicBezTo>
                  <a:cubicBezTo>
                    <a:pt x="1074" y="0"/>
                    <a:pt x="1074" y="22"/>
                    <a:pt x="1051" y="45"/>
                  </a:cubicBezTo>
                  <a:cubicBezTo>
                    <a:pt x="1028" y="68"/>
                    <a:pt x="999" y="121"/>
                    <a:pt x="961" y="136"/>
                  </a:cubicBezTo>
                  <a:cubicBezTo>
                    <a:pt x="923" y="151"/>
                    <a:pt x="855" y="129"/>
                    <a:pt x="825" y="136"/>
                  </a:cubicBezTo>
                  <a:cubicBezTo>
                    <a:pt x="795" y="143"/>
                    <a:pt x="779" y="158"/>
                    <a:pt x="779" y="181"/>
                  </a:cubicBezTo>
                  <a:cubicBezTo>
                    <a:pt x="779" y="204"/>
                    <a:pt x="817" y="242"/>
                    <a:pt x="825" y="272"/>
                  </a:cubicBezTo>
                  <a:cubicBezTo>
                    <a:pt x="833" y="302"/>
                    <a:pt x="840" y="347"/>
                    <a:pt x="825" y="362"/>
                  </a:cubicBezTo>
                  <a:cubicBezTo>
                    <a:pt x="810" y="377"/>
                    <a:pt x="772" y="354"/>
                    <a:pt x="734" y="362"/>
                  </a:cubicBezTo>
                  <a:cubicBezTo>
                    <a:pt x="696" y="370"/>
                    <a:pt x="636" y="408"/>
                    <a:pt x="598" y="408"/>
                  </a:cubicBezTo>
                  <a:cubicBezTo>
                    <a:pt x="560" y="408"/>
                    <a:pt x="530" y="385"/>
                    <a:pt x="507" y="362"/>
                  </a:cubicBezTo>
                  <a:cubicBezTo>
                    <a:pt x="484" y="339"/>
                    <a:pt x="477" y="287"/>
                    <a:pt x="462" y="272"/>
                  </a:cubicBezTo>
                  <a:cubicBezTo>
                    <a:pt x="447" y="257"/>
                    <a:pt x="446" y="265"/>
                    <a:pt x="416" y="272"/>
                  </a:cubicBezTo>
                  <a:close/>
                </a:path>
              </a:pathLst>
            </a:custGeom>
            <a:solidFill>
              <a:srgbClr val="FFCC66"/>
            </a:solidFill>
            <a:ln w="9525">
              <a:solidFill>
                <a:srgbClr val="FF99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14" name="Freeform 7"/>
            <p:cNvSpPr>
              <a:spLocks noChangeAspect="1"/>
            </p:cNvSpPr>
            <p:nvPr/>
          </p:nvSpPr>
          <p:spPr bwMode="auto">
            <a:xfrm rot="17674032">
              <a:off x="6389148" y="2943979"/>
              <a:ext cx="1152819" cy="860122"/>
            </a:xfrm>
            <a:custGeom>
              <a:avLst/>
              <a:gdLst>
                <a:gd name="T0" fmla="*/ 817 w 915"/>
                <a:gd name="T1" fmla="*/ 151 h 598"/>
                <a:gd name="T2" fmla="*/ 499 w 915"/>
                <a:gd name="T3" fmla="*/ 15 h 598"/>
                <a:gd name="T4" fmla="*/ 136 w 915"/>
                <a:gd name="T5" fmla="*/ 61 h 598"/>
                <a:gd name="T6" fmla="*/ 0 w 915"/>
                <a:gd name="T7" fmla="*/ 333 h 598"/>
                <a:gd name="T8" fmla="*/ 136 w 915"/>
                <a:gd name="T9" fmla="*/ 560 h 598"/>
                <a:gd name="T10" fmla="*/ 318 w 915"/>
                <a:gd name="T11" fmla="*/ 560 h 598"/>
                <a:gd name="T12" fmla="*/ 363 w 915"/>
                <a:gd name="T13" fmla="*/ 423 h 598"/>
                <a:gd name="T14" fmla="*/ 454 w 915"/>
                <a:gd name="T15" fmla="*/ 287 h 598"/>
                <a:gd name="T16" fmla="*/ 590 w 915"/>
                <a:gd name="T17" fmla="*/ 378 h 598"/>
                <a:gd name="T18" fmla="*/ 771 w 915"/>
                <a:gd name="T19" fmla="*/ 423 h 598"/>
                <a:gd name="T20" fmla="*/ 907 w 915"/>
                <a:gd name="T21" fmla="*/ 287 h 598"/>
                <a:gd name="T22" fmla="*/ 817 w 915"/>
                <a:gd name="T23" fmla="*/ 151 h 598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915"/>
                <a:gd name="T37" fmla="*/ 0 h 598"/>
                <a:gd name="T38" fmla="*/ 915 w 915"/>
                <a:gd name="T39" fmla="*/ 598 h 598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915" h="598">
                  <a:moveTo>
                    <a:pt x="817" y="151"/>
                  </a:moveTo>
                  <a:cubicBezTo>
                    <a:pt x="749" y="106"/>
                    <a:pt x="612" y="30"/>
                    <a:pt x="499" y="15"/>
                  </a:cubicBezTo>
                  <a:cubicBezTo>
                    <a:pt x="386" y="0"/>
                    <a:pt x="219" y="8"/>
                    <a:pt x="136" y="61"/>
                  </a:cubicBezTo>
                  <a:cubicBezTo>
                    <a:pt x="53" y="114"/>
                    <a:pt x="0" y="250"/>
                    <a:pt x="0" y="333"/>
                  </a:cubicBezTo>
                  <a:cubicBezTo>
                    <a:pt x="0" y="416"/>
                    <a:pt x="83" y="522"/>
                    <a:pt x="136" y="560"/>
                  </a:cubicBezTo>
                  <a:cubicBezTo>
                    <a:pt x="189" y="598"/>
                    <a:pt x="280" y="583"/>
                    <a:pt x="318" y="560"/>
                  </a:cubicBezTo>
                  <a:cubicBezTo>
                    <a:pt x="356" y="537"/>
                    <a:pt x="340" y="469"/>
                    <a:pt x="363" y="423"/>
                  </a:cubicBezTo>
                  <a:cubicBezTo>
                    <a:pt x="386" y="377"/>
                    <a:pt x="416" y="294"/>
                    <a:pt x="454" y="287"/>
                  </a:cubicBezTo>
                  <a:cubicBezTo>
                    <a:pt x="492" y="280"/>
                    <a:pt x="537" y="355"/>
                    <a:pt x="590" y="378"/>
                  </a:cubicBezTo>
                  <a:cubicBezTo>
                    <a:pt x="643" y="401"/>
                    <a:pt x="718" y="438"/>
                    <a:pt x="771" y="423"/>
                  </a:cubicBezTo>
                  <a:cubicBezTo>
                    <a:pt x="824" y="408"/>
                    <a:pt x="899" y="332"/>
                    <a:pt x="907" y="287"/>
                  </a:cubicBezTo>
                  <a:cubicBezTo>
                    <a:pt x="915" y="242"/>
                    <a:pt x="885" y="196"/>
                    <a:pt x="817" y="151"/>
                  </a:cubicBezTo>
                  <a:close/>
                </a:path>
              </a:pathLst>
            </a:custGeom>
            <a:solidFill>
              <a:srgbClr val="FFFF66"/>
            </a:solidFill>
            <a:ln w="9525">
              <a:solidFill>
                <a:srgbClr val="FFCC66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>
                <a:cs typeface="Arial" panose="020B0604020202020204" pitchFamily="34" charset="0"/>
              </a:endParaRPr>
            </a:p>
          </p:txBody>
        </p:sp>
      </p:grpSp>
      <p:grpSp>
        <p:nvGrpSpPr>
          <p:cNvPr id="15" name="Group 3"/>
          <p:cNvGrpSpPr>
            <a:grpSpLocks noChangeAspect="1"/>
          </p:cNvGrpSpPr>
          <p:nvPr/>
        </p:nvGrpSpPr>
        <p:grpSpPr>
          <a:xfrm>
            <a:off x="6784353" y="1063331"/>
            <a:ext cx="1172023" cy="1088287"/>
            <a:chOff x="6878706" y="823735"/>
            <a:chExt cx="1384487" cy="1285571"/>
          </a:xfrm>
        </p:grpSpPr>
        <p:sp>
          <p:nvSpPr>
            <p:cNvPr id="16" name="Freeform 9"/>
            <p:cNvSpPr>
              <a:spLocks noChangeAspect="1"/>
            </p:cNvSpPr>
            <p:nvPr/>
          </p:nvSpPr>
          <p:spPr bwMode="auto">
            <a:xfrm rot="17674032">
              <a:off x="7147142" y="738579"/>
              <a:ext cx="1030896" cy="1201207"/>
            </a:xfrm>
            <a:custGeom>
              <a:avLst/>
              <a:gdLst>
                <a:gd name="T0" fmla="*/ 416 w 1330"/>
                <a:gd name="T1" fmla="*/ 272 h 612"/>
                <a:gd name="T2" fmla="*/ 280 w 1330"/>
                <a:gd name="T3" fmla="*/ 317 h 612"/>
                <a:gd name="T4" fmla="*/ 235 w 1330"/>
                <a:gd name="T5" fmla="*/ 272 h 612"/>
                <a:gd name="T6" fmla="*/ 99 w 1330"/>
                <a:gd name="T7" fmla="*/ 317 h 612"/>
                <a:gd name="T8" fmla="*/ 53 w 1330"/>
                <a:gd name="T9" fmla="*/ 499 h 612"/>
                <a:gd name="T10" fmla="*/ 416 w 1330"/>
                <a:gd name="T11" fmla="*/ 589 h 612"/>
                <a:gd name="T12" fmla="*/ 915 w 1330"/>
                <a:gd name="T13" fmla="*/ 589 h 612"/>
                <a:gd name="T14" fmla="*/ 1233 w 1330"/>
                <a:gd name="T15" fmla="*/ 453 h 612"/>
                <a:gd name="T16" fmla="*/ 1323 w 1330"/>
                <a:gd name="T17" fmla="*/ 317 h 612"/>
                <a:gd name="T18" fmla="*/ 1278 w 1330"/>
                <a:gd name="T19" fmla="*/ 181 h 612"/>
                <a:gd name="T20" fmla="*/ 1187 w 1330"/>
                <a:gd name="T21" fmla="*/ 45 h 612"/>
                <a:gd name="T22" fmla="*/ 1097 w 1330"/>
                <a:gd name="T23" fmla="*/ 0 h 612"/>
                <a:gd name="T24" fmla="*/ 1051 w 1330"/>
                <a:gd name="T25" fmla="*/ 45 h 612"/>
                <a:gd name="T26" fmla="*/ 961 w 1330"/>
                <a:gd name="T27" fmla="*/ 136 h 612"/>
                <a:gd name="T28" fmla="*/ 825 w 1330"/>
                <a:gd name="T29" fmla="*/ 136 h 612"/>
                <a:gd name="T30" fmla="*/ 779 w 1330"/>
                <a:gd name="T31" fmla="*/ 181 h 612"/>
                <a:gd name="T32" fmla="*/ 825 w 1330"/>
                <a:gd name="T33" fmla="*/ 272 h 612"/>
                <a:gd name="T34" fmla="*/ 825 w 1330"/>
                <a:gd name="T35" fmla="*/ 362 h 612"/>
                <a:gd name="T36" fmla="*/ 734 w 1330"/>
                <a:gd name="T37" fmla="*/ 362 h 612"/>
                <a:gd name="T38" fmla="*/ 598 w 1330"/>
                <a:gd name="T39" fmla="*/ 408 h 612"/>
                <a:gd name="T40" fmla="*/ 507 w 1330"/>
                <a:gd name="T41" fmla="*/ 362 h 612"/>
                <a:gd name="T42" fmla="*/ 462 w 1330"/>
                <a:gd name="T43" fmla="*/ 272 h 612"/>
                <a:gd name="T44" fmla="*/ 416 w 1330"/>
                <a:gd name="T45" fmla="*/ 272 h 612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330"/>
                <a:gd name="T70" fmla="*/ 0 h 612"/>
                <a:gd name="T71" fmla="*/ 1330 w 1330"/>
                <a:gd name="T72" fmla="*/ 612 h 612"/>
                <a:gd name="connsiteX0" fmla="*/ 2876 w 9703"/>
                <a:gd name="connsiteY0" fmla="*/ 4444 h 9859"/>
                <a:gd name="connsiteX1" fmla="*/ 1853 w 9703"/>
                <a:gd name="connsiteY1" fmla="*/ 5180 h 9859"/>
                <a:gd name="connsiteX2" fmla="*/ 1515 w 9703"/>
                <a:gd name="connsiteY2" fmla="*/ 4444 h 9859"/>
                <a:gd name="connsiteX3" fmla="*/ 492 w 9703"/>
                <a:gd name="connsiteY3" fmla="*/ 5180 h 9859"/>
                <a:gd name="connsiteX4" fmla="*/ 146 w 9703"/>
                <a:gd name="connsiteY4" fmla="*/ 8154 h 9859"/>
                <a:gd name="connsiteX5" fmla="*/ 2876 w 9703"/>
                <a:gd name="connsiteY5" fmla="*/ 9624 h 9859"/>
                <a:gd name="connsiteX6" fmla="*/ 6628 w 9703"/>
                <a:gd name="connsiteY6" fmla="*/ 9624 h 9859"/>
                <a:gd name="connsiteX7" fmla="*/ 9019 w 9703"/>
                <a:gd name="connsiteY7" fmla="*/ 7402 h 9859"/>
                <a:gd name="connsiteX8" fmla="*/ 9695 w 9703"/>
                <a:gd name="connsiteY8" fmla="*/ 5180 h 9859"/>
                <a:gd name="connsiteX9" fmla="*/ 9357 w 9703"/>
                <a:gd name="connsiteY9" fmla="*/ 2958 h 9859"/>
                <a:gd name="connsiteX10" fmla="*/ 8673 w 9703"/>
                <a:gd name="connsiteY10" fmla="*/ 735 h 9859"/>
                <a:gd name="connsiteX11" fmla="*/ 7996 w 9703"/>
                <a:gd name="connsiteY11" fmla="*/ 0 h 9859"/>
                <a:gd name="connsiteX12" fmla="*/ 7650 w 9703"/>
                <a:gd name="connsiteY12" fmla="*/ 735 h 9859"/>
                <a:gd name="connsiteX13" fmla="*/ 6974 w 9703"/>
                <a:gd name="connsiteY13" fmla="*/ 2222 h 9859"/>
                <a:gd name="connsiteX14" fmla="*/ 5951 w 9703"/>
                <a:gd name="connsiteY14" fmla="*/ 2222 h 9859"/>
                <a:gd name="connsiteX15" fmla="*/ 5605 w 9703"/>
                <a:gd name="connsiteY15" fmla="*/ 2958 h 9859"/>
                <a:gd name="connsiteX16" fmla="*/ 5951 w 9703"/>
                <a:gd name="connsiteY16" fmla="*/ 4444 h 9859"/>
                <a:gd name="connsiteX17" fmla="*/ 5951 w 9703"/>
                <a:gd name="connsiteY17" fmla="*/ 5915 h 9859"/>
                <a:gd name="connsiteX18" fmla="*/ 4248 w 9703"/>
                <a:gd name="connsiteY18" fmla="*/ 2079 h 9859"/>
                <a:gd name="connsiteX19" fmla="*/ 4244 w 9703"/>
                <a:gd name="connsiteY19" fmla="*/ 6667 h 9859"/>
                <a:gd name="connsiteX20" fmla="*/ 3560 w 9703"/>
                <a:gd name="connsiteY20" fmla="*/ 5915 h 9859"/>
                <a:gd name="connsiteX21" fmla="*/ 3222 w 9703"/>
                <a:gd name="connsiteY21" fmla="*/ 4444 h 9859"/>
                <a:gd name="connsiteX22" fmla="*/ 2876 w 9703"/>
                <a:gd name="connsiteY22" fmla="*/ 4444 h 9859"/>
                <a:gd name="connsiteX0" fmla="*/ 2964 w 10000"/>
                <a:gd name="connsiteY0" fmla="*/ 4508 h 10000"/>
                <a:gd name="connsiteX1" fmla="*/ 1910 w 10000"/>
                <a:gd name="connsiteY1" fmla="*/ 5254 h 10000"/>
                <a:gd name="connsiteX2" fmla="*/ 1561 w 10000"/>
                <a:gd name="connsiteY2" fmla="*/ 4508 h 10000"/>
                <a:gd name="connsiteX3" fmla="*/ 507 w 10000"/>
                <a:gd name="connsiteY3" fmla="*/ 5254 h 10000"/>
                <a:gd name="connsiteX4" fmla="*/ 150 w 10000"/>
                <a:gd name="connsiteY4" fmla="*/ 8271 h 10000"/>
                <a:gd name="connsiteX5" fmla="*/ 2964 w 10000"/>
                <a:gd name="connsiteY5" fmla="*/ 9762 h 10000"/>
                <a:gd name="connsiteX6" fmla="*/ 6831 w 10000"/>
                <a:gd name="connsiteY6" fmla="*/ 9762 h 10000"/>
                <a:gd name="connsiteX7" fmla="*/ 9295 w 10000"/>
                <a:gd name="connsiteY7" fmla="*/ 7508 h 10000"/>
                <a:gd name="connsiteX8" fmla="*/ 9992 w 10000"/>
                <a:gd name="connsiteY8" fmla="*/ 5254 h 10000"/>
                <a:gd name="connsiteX9" fmla="*/ 9643 w 10000"/>
                <a:gd name="connsiteY9" fmla="*/ 3000 h 10000"/>
                <a:gd name="connsiteX10" fmla="*/ 8938 w 10000"/>
                <a:gd name="connsiteY10" fmla="*/ 746 h 10000"/>
                <a:gd name="connsiteX11" fmla="*/ 8241 w 10000"/>
                <a:gd name="connsiteY11" fmla="*/ 0 h 10000"/>
                <a:gd name="connsiteX12" fmla="*/ 7884 w 10000"/>
                <a:gd name="connsiteY12" fmla="*/ 746 h 10000"/>
                <a:gd name="connsiteX13" fmla="*/ 7187 w 10000"/>
                <a:gd name="connsiteY13" fmla="*/ 2254 h 10000"/>
                <a:gd name="connsiteX14" fmla="*/ 6133 w 10000"/>
                <a:gd name="connsiteY14" fmla="*/ 2254 h 10000"/>
                <a:gd name="connsiteX15" fmla="*/ 5777 w 10000"/>
                <a:gd name="connsiteY15" fmla="*/ 3000 h 10000"/>
                <a:gd name="connsiteX16" fmla="*/ 5287 w 10000"/>
                <a:gd name="connsiteY16" fmla="*/ 2908 h 10000"/>
                <a:gd name="connsiteX17" fmla="*/ 6133 w 10000"/>
                <a:gd name="connsiteY17" fmla="*/ 6000 h 10000"/>
                <a:gd name="connsiteX18" fmla="*/ 4378 w 10000"/>
                <a:gd name="connsiteY18" fmla="*/ 2109 h 10000"/>
                <a:gd name="connsiteX19" fmla="*/ 4374 w 10000"/>
                <a:gd name="connsiteY19" fmla="*/ 6762 h 10000"/>
                <a:gd name="connsiteX20" fmla="*/ 3669 w 10000"/>
                <a:gd name="connsiteY20" fmla="*/ 6000 h 10000"/>
                <a:gd name="connsiteX21" fmla="*/ 3321 w 10000"/>
                <a:gd name="connsiteY21" fmla="*/ 4508 h 10000"/>
                <a:gd name="connsiteX22" fmla="*/ 2964 w 10000"/>
                <a:gd name="connsiteY22" fmla="*/ 4508 h 10000"/>
                <a:gd name="connsiteX0" fmla="*/ 2964 w 10000"/>
                <a:gd name="connsiteY0" fmla="*/ 4508 h 10000"/>
                <a:gd name="connsiteX1" fmla="*/ 1910 w 10000"/>
                <a:gd name="connsiteY1" fmla="*/ 5254 h 10000"/>
                <a:gd name="connsiteX2" fmla="*/ 1561 w 10000"/>
                <a:gd name="connsiteY2" fmla="*/ 4508 h 10000"/>
                <a:gd name="connsiteX3" fmla="*/ 507 w 10000"/>
                <a:gd name="connsiteY3" fmla="*/ 5254 h 10000"/>
                <a:gd name="connsiteX4" fmla="*/ 150 w 10000"/>
                <a:gd name="connsiteY4" fmla="*/ 8271 h 10000"/>
                <a:gd name="connsiteX5" fmla="*/ 2964 w 10000"/>
                <a:gd name="connsiteY5" fmla="*/ 9762 h 10000"/>
                <a:gd name="connsiteX6" fmla="*/ 6831 w 10000"/>
                <a:gd name="connsiteY6" fmla="*/ 9762 h 10000"/>
                <a:gd name="connsiteX7" fmla="*/ 9295 w 10000"/>
                <a:gd name="connsiteY7" fmla="*/ 7508 h 10000"/>
                <a:gd name="connsiteX8" fmla="*/ 9992 w 10000"/>
                <a:gd name="connsiteY8" fmla="*/ 5254 h 10000"/>
                <a:gd name="connsiteX9" fmla="*/ 9643 w 10000"/>
                <a:gd name="connsiteY9" fmla="*/ 3000 h 10000"/>
                <a:gd name="connsiteX10" fmla="*/ 8938 w 10000"/>
                <a:gd name="connsiteY10" fmla="*/ 746 h 10000"/>
                <a:gd name="connsiteX11" fmla="*/ 8241 w 10000"/>
                <a:gd name="connsiteY11" fmla="*/ 0 h 10000"/>
                <a:gd name="connsiteX12" fmla="*/ 7884 w 10000"/>
                <a:gd name="connsiteY12" fmla="*/ 746 h 10000"/>
                <a:gd name="connsiteX13" fmla="*/ 7187 w 10000"/>
                <a:gd name="connsiteY13" fmla="*/ 2254 h 10000"/>
                <a:gd name="connsiteX14" fmla="*/ 6133 w 10000"/>
                <a:gd name="connsiteY14" fmla="*/ 2254 h 10000"/>
                <a:gd name="connsiteX15" fmla="*/ 5777 w 10000"/>
                <a:gd name="connsiteY15" fmla="*/ 3000 h 10000"/>
                <a:gd name="connsiteX16" fmla="*/ 5287 w 10000"/>
                <a:gd name="connsiteY16" fmla="*/ 2908 h 10000"/>
                <a:gd name="connsiteX17" fmla="*/ 4355 w 10000"/>
                <a:gd name="connsiteY17" fmla="*/ 787 h 10000"/>
                <a:gd name="connsiteX18" fmla="*/ 4378 w 10000"/>
                <a:gd name="connsiteY18" fmla="*/ 2109 h 10000"/>
                <a:gd name="connsiteX19" fmla="*/ 4374 w 10000"/>
                <a:gd name="connsiteY19" fmla="*/ 6762 h 10000"/>
                <a:gd name="connsiteX20" fmla="*/ 3669 w 10000"/>
                <a:gd name="connsiteY20" fmla="*/ 6000 h 10000"/>
                <a:gd name="connsiteX21" fmla="*/ 3321 w 10000"/>
                <a:gd name="connsiteY21" fmla="*/ 4508 h 10000"/>
                <a:gd name="connsiteX22" fmla="*/ 2964 w 10000"/>
                <a:gd name="connsiteY22" fmla="*/ 4508 h 10000"/>
                <a:gd name="connsiteX0" fmla="*/ 2964 w 10000"/>
                <a:gd name="connsiteY0" fmla="*/ 4508 h 10000"/>
                <a:gd name="connsiteX1" fmla="*/ 1910 w 10000"/>
                <a:gd name="connsiteY1" fmla="*/ 5254 h 10000"/>
                <a:gd name="connsiteX2" fmla="*/ 1561 w 10000"/>
                <a:gd name="connsiteY2" fmla="*/ 4508 h 10000"/>
                <a:gd name="connsiteX3" fmla="*/ 507 w 10000"/>
                <a:gd name="connsiteY3" fmla="*/ 5254 h 10000"/>
                <a:gd name="connsiteX4" fmla="*/ 150 w 10000"/>
                <a:gd name="connsiteY4" fmla="*/ 8271 h 10000"/>
                <a:gd name="connsiteX5" fmla="*/ 2964 w 10000"/>
                <a:gd name="connsiteY5" fmla="*/ 9762 h 10000"/>
                <a:gd name="connsiteX6" fmla="*/ 6831 w 10000"/>
                <a:gd name="connsiteY6" fmla="*/ 9762 h 10000"/>
                <a:gd name="connsiteX7" fmla="*/ 9295 w 10000"/>
                <a:gd name="connsiteY7" fmla="*/ 7508 h 10000"/>
                <a:gd name="connsiteX8" fmla="*/ 9992 w 10000"/>
                <a:gd name="connsiteY8" fmla="*/ 5254 h 10000"/>
                <a:gd name="connsiteX9" fmla="*/ 9643 w 10000"/>
                <a:gd name="connsiteY9" fmla="*/ 3000 h 10000"/>
                <a:gd name="connsiteX10" fmla="*/ 8938 w 10000"/>
                <a:gd name="connsiteY10" fmla="*/ 746 h 10000"/>
                <a:gd name="connsiteX11" fmla="*/ 8241 w 10000"/>
                <a:gd name="connsiteY11" fmla="*/ 0 h 10000"/>
                <a:gd name="connsiteX12" fmla="*/ 7884 w 10000"/>
                <a:gd name="connsiteY12" fmla="*/ 746 h 10000"/>
                <a:gd name="connsiteX13" fmla="*/ 7187 w 10000"/>
                <a:gd name="connsiteY13" fmla="*/ 2254 h 10000"/>
                <a:gd name="connsiteX14" fmla="*/ 6133 w 10000"/>
                <a:gd name="connsiteY14" fmla="*/ 2254 h 10000"/>
                <a:gd name="connsiteX15" fmla="*/ 5777 w 10000"/>
                <a:gd name="connsiteY15" fmla="*/ 3000 h 10000"/>
                <a:gd name="connsiteX16" fmla="*/ 5287 w 10000"/>
                <a:gd name="connsiteY16" fmla="*/ 2908 h 10000"/>
                <a:gd name="connsiteX17" fmla="*/ 4355 w 10000"/>
                <a:gd name="connsiteY17" fmla="*/ 787 h 10000"/>
                <a:gd name="connsiteX18" fmla="*/ 3845 w 10000"/>
                <a:gd name="connsiteY18" fmla="*/ 858 h 10000"/>
                <a:gd name="connsiteX19" fmla="*/ 4374 w 10000"/>
                <a:gd name="connsiteY19" fmla="*/ 6762 h 10000"/>
                <a:gd name="connsiteX20" fmla="*/ 3669 w 10000"/>
                <a:gd name="connsiteY20" fmla="*/ 6000 h 10000"/>
                <a:gd name="connsiteX21" fmla="*/ 3321 w 10000"/>
                <a:gd name="connsiteY21" fmla="*/ 4508 h 10000"/>
                <a:gd name="connsiteX22" fmla="*/ 2964 w 10000"/>
                <a:gd name="connsiteY22" fmla="*/ 4508 h 10000"/>
                <a:gd name="connsiteX0" fmla="*/ 2964 w 10000"/>
                <a:gd name="connsiteY0" fmla="*/ 4508 h 10000"/>
                <a:gd name="connsiteX1" fmla="*/ 1910 w 10000"/>
                <a:gd name="connsiteY1" fmla="*/ 5254 h 10000"/>
                <a:gd name="connsiteX2" fmla="*/ 1561 w 10000"/>
                <a:gd name="connsiteY2" fmla="*/ 4508 h 10000"/>
                <a:gd name="connsiteX3" fmla="*/ 507 w 10000"/>
                <a:gd name="connsiteY3" fmla="*/ 5254 h 10000"/>
                <a:gd name="connsiteX4" fmla="*/ 150 w 10000"/>
                <a:gd name="connsiteY4" fmla="*/ 8271 h 10000"/>
                <a:gd name="connsiteX5" fmla="*/ 2964 w 10000"/>
                <a:gd name="connsiteY5" fmla="*/ 9762 h 10000"/>
                <a:gd name="connsiteX6" fmla="*/ 6831 w 10000"/>
                <a:gd name="connsiteY6" fmla="*/ 9762 h 10000"/>
                <a:gd name="connsiteX7" fmla="*/ 9295 w 10000"/>
                <a:gd name="connsiteY7" fmla="*/ 7508 h 10000"/>
                <a:gd name="connsiteX8" fmla="*/ 9992 w 10000"/>
                <a:gd name="connsiteY8" fmla="*/ 5254 h 10000"/>
                <a:gd name="connsiteX9" fmla="*/ 9643 w 10000"/>
                <a:gd name="connsiteY9" fmla="*/ 3000 h 10000"/>
                <a:gd name="connsiteX10" fmla="*/ 8938 w 10000"/>
                <a:gd name="connsiteY10" fmla="*/ 746 h 10000"/>
                <a:gd name="connsiteX11" fmla="*/ 8241 w 10000"/>
                <a:gd name="connsiteY11" fmla="*/ 0 h 10000"/>
                <a:gd name="connsiteX12" fmla="*/ 7884 w 10000"/>
                <a:gd name="connsiteY12" fmla="*/ 746 h 10000"/>
                <a:gd name="connsiteX13" fmla="*/ 7187 w 10000"/>
                <a:gd name="connsiteY13" fmla="*/ 2254 h 10000"/>
                <a:gd name="connsiteX14" fmla="*/ 6133 w 10000"/>
                <a:gd name="connsiteY14" fmla="*/ 2254 h 10000"/>
                <a:gd name="connsiteX15" fmla="*/ 5777 w 10000"/>
                <a:gd name="connsiteY15" fmla="*/ 3000 h 10000"/>
                <a:gd name="connsiteX16" fmla="*/ 5287 w 10000"/>
                <a:gd name="connsiteY16" fmla="*/ 2908 h 10000"/>
                <a:gd name="connsiteX17" fmla="*/ 4355 w 10000"/>
                <a:gd name="connsiteY17" fmla="*/ 787 h 10000"/>
                <a:gd name="connsiteX18" fmla="*/ 3845 w 10000"/>
                <a:gd name="connsiteY18" fmla="*/ 858 h 10000"/>
                <a:gd name="connsiteX19" fmla="*/ 3365 w 10000"/>
                <a:gd name="connsiteY19" fmla="*/ 2835 h 10000"/>
                <a:gd name="connsiteX20" fmla="*/ 3669 w 10000"/>
                <a:gd name="connsiteY20" fmla="*/ 6000 h 10000"/>
                <a:gd name="connsiteX21" fmla="*/ 3321 w 10000"/>
                <a:gd name="connsiteY21" fmla="*/ 4508 h 10000"/>
                <a:gd name="connsiteX22" fmla="*/ 2964 w 10000"/>
                <a:gd name="connsiteY22" fmla="*/ 4508 h 10000"/>
                <a:gd name="connsiteX0" fmla="*/ 2964 w 10000"/>
                <a:gd name="connsiteY0" fmla="*/ 4508 h 10000"/>
                <a:gd name="connsiteX1" fmla="*/ 1910 w 10000"/>
                <a:gd name="connsiteY1" fmla="*/ 5254 h 10000"/>
                <a:gd name="connsiteX2" fmla="*/ 1561 w 10000"/>
                <a:gd name="connsiteY2" fmla="*/ 4508 h 10000"/>
                <a:gd name="connsiteX3" fmla="*/ 507 w 10000"/>
                <a:gd name="connsiteY3" fmla="*/ 5254 h 10000"/>
                <a:gd name="connsiteX4" fmla="*/ 150 w 10000"/>
                <a:gd name="connsiteY4" fmla="*/ 8271 h 10000"/>
                <a:gd name="connsiteX5" fmla="*/ 2964 w 10000"/>
                <a:gd name="connsiteY5" fmla="*/ 9762 h 10000"/>
                <a:gd name="connsiteX6" fmla="*/ 6831 w 10000"/>
                <a:gd name="connsiteY6" fmla="*/ 9762 h 10000"/>
                <a:gd name="connsiteX7" fmla="*/ 9295 w 10000"/>
                <a:gd name="connsiteY7" fmla="*/ 7508 h 10000"/>
                <a:gd name="connsiteX8" fmla="*/ 9992 w 10000"/>
                <a:gd name="connsiteY8" fmla="*/ 5254 h 10000"/>
                <a:gd name="connsiteX9" fmla="*/ 9643 w 10000"/>
                <a:gd name="connsiteY9" fmla="*/ 3000 h 10000"/>
                <a:gd name="connsiteX10" fmla="*/ 8938 w 10000"/>
                <a:gd name="connsiteY10" fmla="*/ 746 h 10000"/>
                <a:gd name="connsiteX11" fmla="*/ 8241 w 10000"/>
                <a:gd name="connsiteY11" fmla="*/ 0 h 10000"/>
                <a:gd name="connsiteX12" fmla="*/ 7884 w 10000"/>
                <a:gd name="connsiteY12" fmla="*/ 746 h 10000"/>
                <a:gd name="connsiteX13" fmla="*/ 7187 w 10000"/>
                <a:gd name="connsiteY13" fmla="*/ 2254 h 10000"/>
                <a:gd name="connsiteX14" fmla="*/ 6133 w 10000"/>
                <a:gd name="connsiteY14" fmla="*/ 2254 h 10000"/>
                <a:gd name="connsiteX15" fmla="*/ 5777 w 10000"/>
                <a:gd name="connsiteY15" fmla="*/ 3000 h 10000"/>
                <a:gd name="connsiteX16" fmla="*/ 5287 w 10000"/>
                <a:gd name="connsiteY16" fmla="*/ 2908 h 10000"/>
                <a:gd name="connsiteX17" fmla="*/ 4355 w 10000"/>
                <a:gd name="connsiteY17" fmla="*/ 787 h 10000"/>
                <a:gd name="connsiteX18" fmla="*/ 3845 w 10000"/>
                <a:gd name="connsiteY18" fmla="*/ 858 h 10000"/>
                <a:gd name="connsiteX19" fmla="*/ 3365 w 10000"/>
                <a:gd name="connsiteY19" fmla="*/ 2835 h 10000"/>
                <a:gd name="connsiteX20" fmla="*/ 3226 w 10000"/>
                <a:gd name="connsiteY20" fmla="*/ 3770 h 10000"/>
                <a:gd name="connsiteX21" fmla="*/ 3321 w 10000"/>
                <a:gd name="connsiteY21" fmla="*/ 4508 h 10000"/>
                <a:gd name="connsiteX22" fmla="*/ 2964 w 10000"/>
                <a:gd name="connsiteY22" fmla="*/ 4508 h 10000"/>
                <a:gd name="connsiteX0" fmla="*/ 2964 w 10000"/>
                <a:gd name="connsiteY0" fmla="*/ 4508 h 10000"/>
                <a:gd name="connsiteX1" fmla="*/ 1910 w 10000"/>
                <a:gd name="connsiteY1" fmla="*/ 5254 h 10000"/>
                <a:gd name="connsiteX2" fmla="*/ 1561 w 10000"/>
                <a:gd name="connsiteY2" fmla="*/ 4508 h 10000"/>
                <a:gd name="connsiteX3" fmla="*/ 507 w 10000"/>
                <a:gd name="connsiteY3" fmla="*/ 5254 h 10000"/>
                <a:gd name="connsiteX4" fmla="*/ 150 w 10000"/>
                <a:gd name="connsiteY4" fmla="*/ 8271 h 10000"/>
                <a:gd name="connsiteX5" fmla="*/ 2964 w 10000"/>
                <a:gd name="connsiteY5" fmla="*/ 9762 h 10000"/>
                <a:gd name="connsiteX6" fmla="*/ 6831 w 10000"/>
                <a:gd name="connsiteY6" fmla="*/ 9762 h 10000"/>
                <a:gd name="connsiteX7" fmla="*/ 9295 w 10000"/>
                <a:gd name="connsiteY7" fmla="*/ 7508 h 10000"/>
                <a:gd name="connsiteX8" fmla="*/ 9992 w 10000"/>
                <a:gd name="connsiteY8" fmla="*/ 5254 h 10000"/>
                <a:gd name="connsiteX9" fmla="*/ 9643 w 10000"/>
                <a:gd name="connsiteY9" fmla="*/ 3000 h 10000"/>
                <a:gd name="connsiteX10" fmla="*/ 8938 w 10000"/>
                <a:gd name="connsiteY10" fmla="*/ 746 h 10000"/>
                <a:gd name="connsiteX11" fmla="*/ 8241 w 10000"/>
                <a:gd name="connsiteY11" fmla="*/ 0 h 10000"/>
                <a:gd name="connsiteX12" fmla="*/ 7884 w 10000"/>
                <a:gd name="connsiteY12" fmla="*/ 746 h 10000"/>
                <a:gd name="connsiteX13" fmla="*/ 7187 w 10000"/>
                <a:gd name="connsiteY13" fmla="*/ 2254 h 10000"/>
                <a:gd name="connsiteX14" fmla="*/ 6133 w 10000"/>
                <a:gd name="connsiteY14" fmla="*/ 2254 h 10000"/>
                <a:gd name="connsiteX15" fmla="*/ 5777 w 10000"/>
                <a:gd name="connsiteY15" fmla="*/ 3000 h 10000"/>
                <a:gd name="connsiteX16" fmla="*/ 5287 w 10000"/>
                <a:gd name="connsiteY16" fmla="*/ 2908 h 10000"/>
                <a:gd name="connsiteX17" fmla="*/ 4355 w 10000"/>
                <a:gd name="connsiteY17" fmla="*/ 787 h 10000"/>
                <a:gd name="connsiteX18" fmla="*/ 3845 w 10000"/>
                <a:gd name="connsiteY18" fmla="*/ 858 h 10000"/>
                <a:gd name="connsiteX19" fmla="*/ 3365 w 10000"/>
                <a:gd name="connsiteY19" fmla="*/ 2835 h 10000"/>
                <a:gd name="connsiteX20" fmla="*/ 3226 w 10000"/>
                <a:gd name="connsiteY20" fmla="*/ 3770 h 10000"/>
                <a:gd name="connsiteX21" fmla="*/ 3153 w 10000"/>
                <a:gd name="connsiteY21" fmla="*/ 4130 h 10000"/>
                <a:gd name="connsiteX22" fmla="*/ 2964 w 10000"/>
                <a:gd name="connsiteY22" fmla="*/ 4508 h 10000"/>
                <a:gd name="connsiteX0" fmla="*/ 2964 w 10000"/>
                <a:gd name="connsiteY0" fmla="*/ 4508 h 10000"/>
                <a:gd name="connsiteX1" fmla="*/ 2784 w 10000"/>
                <a:gd name="connsiteY1" fmla="*/ 5929 h 10000"/>
                <a:gd name="connsiteX2" fmla="*/ 1561 w 10000"/>
                <a:gd name="connsiteY2" fmla="*/ 4508 h 10000"/>
                <a:gd name="connsiteX3" fmla="*/ 507 w 10000"/>
                <a:gd name="connsiteY3" fmla="*/ 5254 h 10000"/>
                <a:gd name="connsiteX4" fmla="*/ 150 w 10000"/>
                <a:gd name="connsiteY4" fmla="*/ 8271 h 10000"/>
                <a:gd name="connsiteX5" fmla="*/ 2964 w 10000"/>
                <a:gd name="connsiteY5" fmla="*/ 9762 h 10000"/>
                <a:gd name="connsiteX6" fmla="*/ 6831 w 10000"/>
                <a:gd name="connsiteY6" fmla="*/ 9762 h 10000"/>
                <a:gd name="connsiteX7" fmla="*/ 9295 w 10000"/>
                <a:gd name="connsiteY7" fmla="*/ 7508 h 10000"/>
                <a:gd name="connsiteX8" fmla="*/ 9992 w 10000"/>
                <a:gd name="connsiteY8" fmla="*/ 5254 h 10000"/>
                <a:gd name="connsiteX9" fmla="*/ 9643 w 10000"/>
                <a:gd name="connsiteY9" fmla="*/ 3000 h 10000"/>
                <a:gd name="connsiteX10" fmla="*/ 8938 w 10000"/>
                <a:gd name="connsiteY10" fmla="*/ 746 h 10000"/>
                <a:gd name="connsiteX11" fmla="*/ 8241 w 10000"/>
                <a:gd name="connsiteY11" fmla="*/ 0 h 10000"/>
                <a:gd name="connsiteX12" fmla="*/ 7884 w 10000"/>
                <a:gd name="connsiteY12" fmla="*/ 746 h 10000"/>
                <a:gd name="connsiteX13" fmla="*/ 7187 w 10000"/>
                <a:gd name="connsiteY13" fmla="*/ 2254 h 10000"/>
                <a:gd name="connsiteX14" fmla="*/ 6133 w 10000"/>
                <a:gd name="connsiteY14" fmla="*/ 2254 h 10000"/>
                <a:gd name="connsiteX15" fmla="*/ 5777 w 10000"/>
                <a:gd name="connsiteY15" fmla="*/ 3000 h 10000"/>
                <a:gd name="connsiteX16" fmla="*/ 5287 w 10000"/>
                <a:gd name="connsiteY16" fmla="*/ 2908 h 10000"/>
                <a:gd name="connsiteX17" fmla="*/ 4355 w 10000"/>
                <a:gd name="connsiteY17" fmla="*/ 787 h 10000"/>
                <a:gd name="connsiteX18" fmla="*/ 3845 w 10000"/>
                <a:gd name="connsiteY18" fmla="*/ 858 h 10000"/>
                <a:gd name="connsiteX19" fmla="*/ 3365 w 10000"/>
                <a:gd name="connsiteY19" fmla="*/ 2835 h 10000"/>
                <a:gd name="connsiteX20" fmla="*/ 3226 w 10000"/>
                <a:gd name="connsiteY20" fmla="*/ 3770 h 10000"/>
                <a:gd name="connsiteX21" fmla="*/ 3153 w 10000"/>
                <a:gd name="connsiteY21" fmla="*/ 4130 h 10000"/>
                <a:gd name="connsiteX22" fmla="*/ 2964 w 10000"/>
                <a:gd name="connsiteY22" fmla="*/ 4508 h 10000"/>
                <a:gd name="connsiteX0" fmla="*/ 3002 w 10038"/>
                <a:gd name="connsiteY0" fmla="*/ 4508 h 10000"/>
                <a:gd name="connsiteX1" fmla="*/ 2822 w 10038"/>
                <a:gd name="connsiteY1" fmla="*/ 5929 h 10000"/>
                <a:gd name="connsiteX2" fmla="*/ 2855 w 10038"/>
                <a:gd name="connsiteY2" fmla="*/ 8412 h 10000"/>
                <a:gd name="connsiteX3" fmla="*/ 545 w 10038"/>
                <a:gd name="connsiteY3" fmla="*/ 5254 h 10000"/>
                <a:gd name="connsiteX4" fmla="*/ 188 w 10038"/>
                <a:gd name="connsiteY4" fmla="*/ 8271 h 10000"/>
                <a:gd name="connsiteX5" fmla="*/ 3002 w 10038"/>
                <a:gd name="connsiteY5" fmla="*/ 9762 h 10000"/>
                <a:gd name="connsiteX6" fmla="*/ 6869 w 10038"/>
                <a:gd name="connsiteY6" fmla="*/ 9762 h 10000"/>
                <a:gd name="connsiteX7" fmla="*/ 9333 w 10038"/>
                <a:gd name="connsiteY7" fmla="*/ 7508 h 10000"/>
                <a:gd name="connsiteX8" fmla="*/ 10030 w 10038"/>
                <a:gd name="connsiteY8" fmla="*/ 5254 h 10000"/>
                <a:gd name="connsiteX9" fmla="*/ 9681 w 10038"/>
                <a:gd name="connsiteY9" fmla="*/ 3000 h 10000"/>
                <a:gd name="connsiteX10" fmla="*/ 8976 w 10038"/>
                <a:gd name="connsiteY10" fmla="*/ 746 h 10000"/>
                <a:gd name="connsiteX11" fmla="*/ 8279 w 10038"/>
                <a:gd name="connsiteY11" fmla="*/ 0 h 10000"/>
                <a:gd name="connsiteX12" fmla="*/ 7922 w 10038"/>
                <a:gd name="connsiteY12" fmla="*/ 746 h 10000"/>
                <a:gd name="connsiteX13" fmla="*/ 7225 w 10038"/>
                <a:gd name="connsiteY13" fmla="*/ 2254 h 10000"/>
                <a:gd name="connsiteX14" fmla="*/ 6171 w 10038"/>
                <a:gd name="connsiteY14" fmla="*/ 2254 h 10000"/>
                <a:gd name="connsiteX15" fmla="*/ 5815 w 10038"/>
                <a:gd name="connsiteY15" fmla="*/ 3000 h 10000"/>
                <a:gd name="connsiteX16" fmla="*/ 5325 w 10038"/>
                <a:gd name="connsiteY16" fmla="*/ 2908 h 10000"/>
                <a:gd name="connsiteX17" fmla="*/ 4393 w 10038"/>
                <a:gd name="connsiteY17" fmla="*/ 787 h 10000"/>
                <a:gd name="connsiteX18" fmla="*/ 3883 w 10038"/>
                <a:gd name="connsiteY18" fmla="*/ 858 h 10000"/>
                <a:gd name="connsiteX19" fmla="*/ 3403 w 10038"/>
                <a:gd name="connsiteY19" fmla="*/ 2835 h 10000"/>
                <a:gd name="connsiteX20" fmla="*/ 3264 w 10038"/>
                <a:gd name="connsiteY20" fmla="*/ 3770 h 10000"/>
                <a:gd name="connsiteX21" fmla="*/ 3191 w 10038"/>
                <a:gd name="connsiteY21" fmla="*/ 4130 h 10000"/>
                <a:gd name="connsiteX22" fmla="*/ 3002 w 10038"/>
                <a:gd name="connsiteY22" fmla="*/ 4508 h 10000"/>
                <a:gd name="connsiteX0" fmla="*/ 2815 w 9851"/>
                <a:gd name="connsiteY0" fmla="*/ 4508 h 10000"/>
                <a:gd name="connsiteX1" fmla="*/ 2635 w 9851"/>
                <a:gd name="connsiteY1" fmla="*/ 5929 h 10000"/>
                <a:gd name="connsiteX2" fmla="*/ 2668 w 9851"/>
                <a:gd name="connsiteY2" fmla="*/ 8412 h 10000"/>
                <a:gd name="connsiteX3" fmla="*/ 1 w 9851"/>
                <a:gd name="connsiteY3" fmla="*/ 8271 h 10000"/>
                <a:gd name="connsiteX4" fmla="*/ 2815 w 9851"/>
                <a:gd name="connsiteY4" fmla="*/ 9762 h 10000"/>
                <a:gd name="connsiteX5" fmla="*/ 6682 w 9851"/>
                <a:gd name="connsiteY5" fmla="*/ 9762 h 10000"/>
                <a:gd name="connsiteX6" fmla="*/ 9146 w 9851"/>
                <a:gd name="connsiteY6" fmla="*/ 7508 h 10000"/>
                <a:gd name="connsiteX7" fmla="*/ 9843 w 9851"/>
                <a:gd name="connsiteY7" fmla="*/ 5254 h 10000"/>
                <a:gd name="connsiteX8" fmla="*/ 9494 w 9851"/>
                <a:gd name="connsiteY8" fmla="*/ 3000 h 10000"/>
                <a:gd name="connsiteX9" fmla="*/ 8789 w 9851"/>
                <a:gd name="connsiteY9" fmla="*/ 746 h 10000"/>
                <a:gd name="connsiteX10" fmla="*/ 8092 w 9851"/>
                <a:gd name="connsiteY10" fmla="*/ 0 h 10000"/>
                <a:gd name="connsiteX11" fmla="*/ 7735 w 9851"/>
                <a:gd name="connsiteY11" fmla="*/ 746 h 10000"/>
                <a:gd name="connsiteX12" fmla="*/ 7038 w 9851"/>
                <a:gd name="connsiteY12" fmla="*/ 2254 h 10000"/>
                <a:gd name="connsiteX13" fmla="*/ 5984 w 9851"/>
                <a:gd name="connsiteY13" fmla="*/ 2254 h 10000"/>
                <a:gd name="connsiteX14" fmla="*/ 5628 w 9851"/>
                <a:gd name="connsiteY14" fmla="*/ 3000 h 10000"/>
                <a:gd name="connsiteX15" fmla="*/ 5138 w 9851"/>
                <a:gd name="connsiteY15" fmla="*/ 2908 h 10000"/>
                <a:gd name="connsiteX16" fmla="*/ 4206 w 9851"/>
                <a:gd name="connsiteY16" fmla="*/ 787 h 10000"/>
                <a:gd name="connsiteX17" fmla="*/ 3696 w 9851"/>
                <a:gd name="connsiteY17" fmla="*/ 858 h 10000"/>
                <a:gd name="connsiteX18" fmla="*/ 3216 w 9851"/>
                <a:gd name="connsiteY18" fmla="*/ 2835 h 10000"/>
                <a:gd name="connsiteX19" fmla="*/ 3077 w 9851"/>
                <a:gd name="connsiteY19" fmla="*/ 3770 h 10000"/>
                <a:gd name="connsiteX20" fmla="*/ 3004 w 9851"/>
                <a:gd name="connsiteY20" fmla="*/ 4130 h 10000"/>
                <a:gd name="connsiteX21" fmla="*/ 2815 w 9851"/>
                <a:gd name="connsiteY21" fmla="*/ 4508 h 10000"/>
                <a:gd name="connsiteX0" fmla="*/ 2858 w 10000"/>
                <a:gd name="connsiteY0" fmla="*/ 4508 h 10000"/>
                <a:gd name="connsiteX1" fmla="*/ 2675 w 10000"/>
                <a:gd name="connsiteY1" fmla="*/ 5929 h 10000"/>
                <a:gd name="connsiteX2" fmla="*/ 2708 w 10000"/>
                <a:gd name="connsiteY2" fmla="*/ 8412 h 10000"/>
                <a:gd name="connsiteX3" fmla="*/ 1 w 10000"/>
                <a:gd name="connsiteY3" fmla="*/ 8271 h 10000"/>
                <a:gd name="connsiteX4" fmla="*/ 2858 w 10000"/>
                <a:gd name="connsiteY4" fmla="*/ 9762 h 10000"/>
                <a:gd name="connsiteX5" fmla="*/ 6783 w 10000"/>
                <a:gd name="connsiteY5" fmla="*/ 9762 h 10000"/>
                <a:gd name="connsiteX6" fmla="*/ 9284 w 10000"/>
                <a:gd name="connsiteY6" fmla="*/ 7508 h 10000"/>
                <a:gd name="connsiteX7" fmla="*/ 9992 w 10000"/>
                <a:gd name="connsiteY7" fmla="*/ 5254 h 10000"/>
                <a:gd name="connsiteX8" fmla="*/ 9638 w 10000"/>
                <a:gd name="connsiteY8" fmla="*/ 3000 h 10000"/>
                <a:gd name="connsiteX9" fmla="*/ 8922 w 10000"/>
                <a:gd name="connsiteY9" fmla="*/ 746 h 10000"/>
                <a:gd name="connsiteX10" fmla="*/ 8214 w 10000"/>
                <a:gd name="connsiteY10" fmla="*/ 0 h 10000"/>
                <a:gd name="connsiteX11" fmla="*/ 7852 w 10000"/>
                <a:gd name="connsiteY11" fmla="*/ 746 h 10000"/>
                <a:gd name="connsiteX12" fmla="*/ 7144 w 10000"/>
                <a:gd name="connsiteY12" fmla="*/ 2254 h 10000"/>
                <a:gd name="connsiteX13" fmla="*/ 6075 w 10000"/>
                <a:gd name="connsiteY13" fmla="*/ 2254 h 10000"/>
                <a:gd name="connsiteX14" fmla="*/ 5713 w 10000"/>
                <a:gd name="connsiteY14" fmla="*/ 3000 h 10000"/>
                <a:gd name="connsiteX15" fmla="*/ 5216 w 10000"/>
                <a:gd name="connsiteY15" fmla="*/ 2908 h 10000"/>
                <a:gd name="connsiteX16" fmla="*/ 4270 w 10000"/>
                <a:gd name="connsiteY16" fmla="*/ 787 h 10000"/>
                <a:gd name="connsiteX17" fmla="*/ 3752 w 10000"/>
                <a:gd name="connsiteY17" fmla="*/ 858 h 10000"/>
                <a:gd name="connsiteX18" fmla="*/ 3265 w 10000"/>
                <a:gd name="connsiteY18" fmla="*/ 2835 h 10000"/>
                <a:gd name="connsiteX19" fmla="*/ 3049 w 10000"/>
                <a:gd name="connsiteY19" fmla="*/ 4130 h 10000"/>
                <a:gd name="connsiteX20" fmla="*/ 2858 w 10000"/>
                <a:gd name="connsiteY20" fmla="*/ 4508 h 10000"/>
                <a:gd name="connsiteX0" fmla="*/ 2858 w 10000"/>
                <a:gd name="connsiteY0" fmla="*/ 4508 h 10000"/>
                <a:gd name="connsiteX1" fmla="*/ 2675 w 10000"/>
                <a:gd name="connsiteY1" fmla="*/ 5929 h 10000"/>
                <a:gd name="connsiteX2" fmla="*/ 2708 w 10000"/>
                <a:gd name="connsiteY2" fmla="*/ 8412 h 10000"/>
                <a:gd name="connsiteX3" fmla="*/ 1 w 10000"/>
                <a:gd name="connsiteY3" fmla="*/ 8271 h 10000"/>
                <a:gd name="connsiteX4" fmla="*/ 2858 w 10000"/>
                <a:gd name="connsiteY4" fmla="*/ 9762 h 10000"/>
                <a:gd name="connsiteX5" fmla="*/ 6783 w 10000"/>
                <a:gd name="connsiteY5" fmla="*/ 9762 h 10000"/>
                <a:gd name="connsiteX6" fmla="*/ 9284 w 10000"/>
                <a:gd name="connsiteY6" fmla="*/ 7508 h 10000"/>
                <a:gd name="connsiteX7" fmla="*/ 9992 w 10000"/>
                <a:gd name="connsiteY7" fmla="*/ 5254 h 10000"/>
                <a:gd name="connsiteX8" fmla="*/ 9638 w 10000"/>
                <a:gd name="connsiteY8" fmla="*/ 3000 h 10000"/>
                <a:gd name="connsiteX9" fmla="*/ 8922 w 10000"/>
                <a:gd name="connsiteY9" fmla="*/ 746 h 10000"/>
                <a:gd name="connsiteX10" fmla="*/ 8214 w 10000"/>
                <a:gd name="connsiteY10" fmla="*/ 0 h 10000"/>
                <a:gd name="connsiteX11" fmla="*/ 7852 w 10000"/>
                <a:gd name="connsiteY11" fmla="*/ 746 h 10000"/>
                <a:gd name="connsiteX12" fmla="*/ 7144 w 10000"/>
                <a:gd name="connsiteY12" fmla="*/ 2254 h 10000"/>
                <a:gd name="connsiteX13" fmla="*/ 6075 w 10000"/>
                <a:gd name="connsiteY13" fmla="*/ 2254 h 10000"/>
                <a:gd name="connsiteX14" fmla="*/ 5713 w 10000"/>
                <a:gd name="connsiteY14" fmla="*/ 3000 h 10000"/>
                <a:gd name="connsiteX15" fmla="*/ 5216 w 10000"/>
                <a:gd name="connsiteY15" fmla="*/ 2908 h 10000"/>
                <a:gd name="connsiteX16" fmla="*/ 4270 w 10000"/>
                <a:gd name="connsiteY16" fmla="*/ 787 h 10000"/>
                <a:gd name="connsiteX17" fmla="*/ 3752 w 10000"/>
                <a:gd name="connsiteY17" fmla="*/ 858 h 10000"/>
                <a:gd name="connsiteX18" fmla="*/ 3265 w 10000"/>
                <a:gd name="connsiteY18" fmla="*/ 2835 h 10000"/>
                <a:gd name="connsiteX19" fmla="*/ 2858 w 10000"/>
                <a:gd name="connsiteY19" fmla="*/ 4508 h 10000"/>
                <a:gd name="connsiteX0" fmla="*/ 339 w 7481"/>
                <a:gd name="connsiteY0" fmla="*/ 4508 h 9992"/>
                <a:gd name="connsiteX1" fmla="*/ 156 w 7481"/>
                <a:gd name="connsiteY1" fmla="*/ 5929 h 9992"/>
                <a:gd name="connsiteX2" fmla="*/ 189 w 7481"/>
                <a:gd name="connsiteY2" fmla="*/ 8412 h 9992"/>
                <a:gd name="connsiteX3" fmla="*/ 339 w 7481"/>
                <a:gd name="connsiteY3" fmla="*/ 9762 h 9992"/>
                <a:gd name="connsiteX4" fmla="*/ 4264 w 7481"/>
                <a:gd name="connsiteY4" fmla="*/ 9762 h 9992"/>
                <a:gd name="connsiteX5" fmla="*/ 6765 w 7481"/>
                <a:gd name="connsiteY5" fmla="*/ 7508 h 9992"/>
                <a:gd name="connsiteX6" fmla="*/ 7473 w 7481"/>
                <a:gd name="connsiteY6" fmla="*/ 5254 h 9992"/>
                <a:gd name="connsiteX7" fmla="*/ 7119 w 7481"/>
                <a:gd name="connsiteY7" fmla="*/ 3000 h 9992"/>
                <a:gd name="connsiteX8" fmla="*/ 6403 w 7481"/>
                <a:gd name="connsiteY8" fmla="*/ 746 h 9992"/>
                <a:gd name="connsiteX9" fmla="*/ 5695 w 7481"/>
                <a:gd name="connsiteY9" fmla="*/ 0 h 9992"/>
                <a:gd name="connsiteX10" fmla="*/ 5333 w 7481"/>
                <a:gd name="connsiteY10" fmla="*/ 746 h 9992"/>
                <a:gd name="connsiteX11" fmla="*/ 4625 w 7481"/>
                <a:gd name="connsiteY11" fmla="*/ 2254 h 9992"/>
                <a:gd name="connsiteX12" fmla="*/ 3556 w 7481"/>
                <a:gd name="connsiteY12" fmla="*/ 2254 h 9992"/>
                <a:gd name="connsiteX13" fmla="*/ 3194 w 7481"/>
                <a:gd name="connsiteY13" fmla="*/ 3000 h 9992"/>
                <a:gd name="connsiteX14" fmla="*/ 2697 w 7481"/>
                <a:gd name="connsiteY14" fmla="*/ 2908 h 9992"/>
                <a:gd name="connsiteX15" fmla="*/ 1751 w 7481"/>
                <a:gd name="connsiteY15" fmla="*/ 787 h 9992"/>
                <a:gd name="connsiteX16" fmla="*/ 1233 w 7481"/>
                <a:gd name="connsiteY16" fmla="*/ 858 h 9992"/>
                <a:gd name="connsiteX17" fmla="*/ 746 w 7481"/>
                <a:gd name="connsiteY17" fmla="*/ 2835 h 9992"/>
                <a:gd name="connsiteX18" fmla="*/ 339 w 7481"/>
                <a:gd name="connsiteY18" fmla="*/ 4508 h 9992"/>
                <a:gd name="connsiteX0" fmla="*/ 573 w 10120"/>
                <a:gd name="connsiteY0" fmla="*/ 4512 h 10040"/>
                <a:gd name="connsiteX1" fmla="*/ 329 w 10120"/>
                <a:gd name="connsiteY1" fmla="*/ 5934 h 10040"/>
                <a:gd name="connsiteX2" fmla="*/ 111 w 10120"/>
                <a:gd name="connsiteY2" fmla="*/ 7730 h 10040"/>
                <a:gd name="connsiteX3" fmla="*/ 573 w 10120"/>
                <a:gd name="connsiteY3" fmla="*/ 9770 h 10040"/>
                <a:gd name="connsiteX4" fmla="*/ 5820 w 10120"/>
                <a:gd name="connsiteY4" fmla="*/ 9770 h 10040"/>
                <a:gd name="connsiteX5" fmla="*/ 9163 w 10120"/>
                <a:gd name="connsiteY5" fmla="*/ 7514 h 10040"/>
                <a:gd name="connsiteX6" fmla="*/ 10109 w 10120"/>
                <a:gd name="connsiteY6" fmla="*/ 5258 h 10040"/>
                <a:gd name="connsiteX7" fmla="*/ 9636 w 10120"/>
                <a:gd name="connsiteY7" fmla="*/ 3002 h 10040"/>
                <a:gd name="connsiteX8" fmla="*/ 8679 w 10120"/>
                <a:gd name="connsiteY8" fmla="*/ 747 h 10040"/>
                <a:gd name="connsiteX9" fmla="*/ 7733 w 10120"/>
                <a:gd name="connsiteY9" fmla="*/ 0 h 10040"/>
                <a:gd name="connsiteX10" fmla="*/ 7249 w 10120"/>
                <a:gd name="connsiteY10" fmla="*/ 747 h 10040"/>
                <a:gd name="connsiteX11" fmla="*/ 6302 w 10120"/>
                <a:gd name="connsiteY11" fmla="*/ 2256 h 10040"/>
                <a:gd name="connsiteX12" fmla="*/ 4873 w 10120"/>
                <a:gd name="connsiteY12" fmla="*/ 2256 h 10040"/>
                <a:gd name="connsiteX13" fmla="*/ 4389 w 10120"/>
                <a:gd name="connsiteY13" fmla="*/ 3002 h 10040"/>
                <a:gd name="connsiteX14" fmla="*/ 3725 w 10120"/>
                <a:gd name="connsiteY14" fmla="*/ 2910 h 10040"/>
                <a:gd name="connsiteX15" fmla="*/ 2461 w 10120"/>
                <a:gd name="connsiteY15" fmla="*/ 788 h 10040"/>
                <a:gd name="connsiteX16" fmla="*/ 1768 w 10120"/>
                <a:gd name="connsiteY16" fmla="*/ 859 h 10040"/>
                <a:gd name="connsiteX17" fmla="*/ 1117 w 10120"/>
                <a:gd name="connsiteY17" fmla="*/ 2837 h 10040"/>
                <a:gd name="connsiteX18" fmla="*/ 573 w 10120"/>
                <a:gd name="connsiteY18" fmla="*/ 4512 h 10040"/>
                <a:gd name="connsiteX0" fmla="*/ 503 w 10050"/>
                <a:gd name="connsiteY0" fmla="*/ 4512 h 9833"/>
                <a:gd name="connsiteX1" fmla="*/ 259 w 10050"/>
                <a:gd name="connsiteY1" fmla="*/ 5934 h 9833"/>
                <a:gd name="connsiteX2" fmla="*/ 41 w 10050"/>
                <a:gd name="connsiteY2" fmla="*/ 7730 h 9833"/>
                <a:gd name="connsiteX3" fmla="*/ 1135 w 10050"/>
                <a:gd name="connsiteY3" fmla="*/ 9086 h 9833"/>
                <a:gd name="connsiteX4" fmla="*/ 5750 w 10050"/>
                <a:gd name="connsiteY4" fmla="*/ 9770 h 9833"/>
                <a:gd name="connsiteX5" fmla="*/ 9093 w 10050"/>
                <a:gd name="connsiteY5" fmla="*/ 7514 h 9833"/>
                <a:gd name="connsiteX6" fmla="*/ 10039 w 10050"/>
                <a:gd name="connsiteY6" fmla="*/ 5258 h 9833"/>
                <a:gd name="connsiteX7" fmla="*/ 9566 w 10050"/>
                <a:gd name="connsiteY7" fmla="*/ 3002 h 9833"/>
                <a:gd name="connsiteX8" fmla="*/ 8609 w 10050"/>
                <a:gd name="connsiteY8" fmla="*/ 747 h 9833"/>
                <a:gd name="connsiteX9" fmla="*/ 7663 w 10050"/>
                <a:gd name="connsiteY9" fmla="*/ 0 h 9833"/>
                <a:gd name="connsiteX10" fmla="*/ 7179 w 10050"/>
                <a:gd name="connsiteY10" fmla="*/ 747 h 9833"/>
                <a:gd name="connsiteX11" fmla="*/ 6232 w 10050"/>
                <a:gd name="connsiteY11" fmla="*/ 2256 h 9833"/>
                <a:gd name="connsiteX12" fmla="*/ 4803 w 10050"/>
                <a:gd name="connsiteY12" fmla="*/ 2256 h 9833"/>
                <a:gd name="connsiteX13" fmla="*/ 4319 w 10050"/>
                <a:gd name="connsiteY13" fmla="*/ 3002 h 9833"/>
                <a:gd name="connsiteX14" fmla="*/ 3655 w 10050"/>
                <a:gd name="connsiteY14" fmla="*/ 2910 h 9833"/>
                <a:gd name="connsiteX15" fmla="*/ 2391 w 10050"/>
                <a:gd name="connsiteY15" fmla="*/ 788 h 9833"/>
                <a:gd name="connsiteX16" fmla="*/ 1698 w 10050"/>
                <a:gd name="connsiteY16" fmla="*/ 859 h 9833"/>
                <a:gd name="connsiteX17" fmla="*/ 1047 w 10050"/>
                <a:gd name="connsiteY17" fmla="*/ 2837 h 9833"/>
                <a:gd name="connsiteX18" fmla="*/ 503 w 10050"/>
                <a:gd name="connsiteY18" fmla="*/ 4512 h 9833"/>
                <a:gd name="connsiteX0" fmla="*/ 500 w 10000"/>
                <a:gd name="connsiteY0" fmla="*/ 4589 h 9253"/>
                <a:gd name="connsiteX1" fmla="*/ 258 w 10000"/>
                <a:gd name="connsiteY1" fmla="*/ 6035 h 9253"/>
                <a:gd name="connsiteX2" fmla="*/ 41 w 10000"/>
                <a:gd name="connsiteY2" fmla="*/ 7861 h 9253"/>
                <a:gd name="connsiteX3" fmla="*/ 1129 w 10000"/>
                <a:gd name="connsiteY3" fmla="*/ 9240 h 9253"/>
                <a:gd name="connsiteX4" fmla="*/ 4945 w 10000"/>
                <a:gd name="connsiteY4" fmla="*/ 7010 h 9253"/>
                <a:gd name="connsiteX5" fmla="*/ 9048 w 10000"/>
                <a:gd name="connsiteY5" fmla="*/ 7642 h 9253"/>
                <a:gd name="connsiteX6" fmla="*/ 9989 w 10000"/>
                <a:gd name="connsiteY6" fmla="*/ 5347 h 9253"/>
                <a:gd name="connsiteX7" fmla="*/ 9518 w 10000"/>
                <a:gd name="connsiteY7" fmla="*/ 3053 h 9253"/>
                <a:gd name="connsiteX8" fmla="*/ 8566 w 10000"/>
                <a:gd name="connsiteY8" fmla="*/ 760 h 9253"/>
                <a:gd name="connsiteX9" fmla="*/ 7625 w 10000"/>
                <a:gd name="connsiteY9" fmla="*/ 0 h 9253"/>
                <a:gd name="connsiteX10" fmla="*/ 7143 w 10000"/>
                <a:gd name="connsiteY10" fmla="*/ 760 h 9253"/>
                <a:gd name="connsiteX11" fmla="*/ 6201 w 10000"/>
                <a:gd name="connsiteY11" fmla="*/ 2294 h 9253"/>
                <a:gd name="connsiteX12" fmla="*/ 4779 w 10000"/>
                <a:gd name="connsiteY12" fmla="*/ 2294 h 9253"/>
                <a:gd name="connsiteX13" fmla="*/ 4298 w 10000"/>
                <a:gd name="connsiteY13" fmla="*/ 3053 h 9253"/>
                <a:gd name="connsiteX14" fmla="*/ 3637 w 10000"/>
                <a:gd name="connsiteY14" fmla="*/ 2959 h 9253"/>
                <a:gd name="connsiteX15" fmla="*/ 2379 w 10000"/>
                <a:gd name="connsiteY15" fmla="*/ 801 h 9253"/>
                <a:gd name="connsiteX16" fmla="*/ 1690 w 10000"/>
                <a:gd name="connsiteY16" fmla="*/ 874 h 9253"/>
                <a:gd name="connsiteX17" fmla="*/ 1042 w 10000"/>
                <a:gd name="connsiteY17" fmla="*/ 2885 h 9253"/>
                <a:gd name="connsiteX18" fmla="*/ 500 w 10000"/>
                <a:gd name="connsiteY18" fmla="*/ 4589 h 9253"/>
                <a:gd name="connsiteX0" fmla="*/ 500 w 10068"/>
                <a:gd name="connsiteY0" fmla="*/ 4959 h 10000"/>
                <a:gd name="connsiteX1" fmla="*/ 258 w 10068"/>
                <a:gd name="connsiteY1" fmla="*/ 6522 h 10000"/>
                <a:gd name="connsiteX2" fmla="*/ 41 w 10068"/>
                <a:gd name="connsiteY2" fmla="*/ 8496 h 10000"/>
                <a:gd name="connsiteX3" fmla="*/ 1129 w 10068"/>
                <a:gd name="connsiteY3" fmla="*/ 9986 h 10000"/>
                <a:gd name="connsiteX4" fmla="*/ 4945 w 10068"/>
                <a:gd name="connsiteY4" fmla="*/ 7576 h 10000"/>
                <a:gd name="connsiteX5" fmla="*/ 7874 w 10068"/>
                <a:gd name="connsiteY5" fmla="*/ 6052 h 10000"/>
                <a:gd name="connsiteX6" fmla="*/ 9989 w 10068"/>
                <a:gd name="connsiteY6" fmla="*/ 5779 h 10000"/>
                <a:gd name="connsiteX7" fmla="*/ 9518 w 10068"/>
                <a:gd name="connsiteY7" fmla="*/ 3299 h 10000"/>
                <a:gd name="connsiteX8" fmla="*/ 8566 w 10068"/>
                <a:gd name="connsiteY8" fmla="*/ 821 h 10000"/>
                <a:gd name="connsiteX9" fmla="*/ 7625 w 10068"/>
                <a:gd name="connsiteY9" fmla="*/ 0 h 10000"/>
                <a:gd name="connsiteX10" fmla="*/ 7143 w 10068"/>
                <a:gd name="connsiteY10" fmla="*/ 821 h 10000"/>
                <a:gd name="connsiteX11" fmla="*/ 6201 w 10068"/>
                <a:gd name="connsiteY11" fmla="*/ 2479 h 10000"/>
                <a:gd name="connsiteX12" fmla="*/ 4779 w 10068"/>
                <a:gd name="connsiteY12" fmla="*/ 2479 h 10000"/>
                <a:gd name="connsiteX13" fmla="*/ 4298 w 10068"/>
                <a:gd name="connsiteY13" fmla="*/ 3299 h 10000"/>
                <a:gd name="connsiteX14" fmla="*/ 3637 w 10068"/>
                <a:gd name="connsiteY14" fmla="*/ 3198 h 10000"/>
                <a:gd name="connsiteX15" fmla="*/ 2379 w 10068"/>
                <a:gd name="connsiteY15" fmla="*/ 866 h 10000"/>
                <a:gd name="connsiteX16" fmla="*/ 1690 w 10068"/>
                <a:gd name="connsiteY16" fmla="*/ 945 h 10000"/>
                <a:gd name="connsiteX17" fmla="*/ 1042 w 10068"/>
                <a:gd name="connsiteY17" fmla="*/ 3118 h 10000"/>
                <a:gd name="connsiteX18" fmla="*/ 500 w 10068"/>
                <a:gd name="connsiteY18" fmla="*/ 4959 h 10000"/>
                <a:gd name="connsiteX0" fmla="*/ 500 w 9518"/>
                <a:gd name="connsiteY0" fmla="*/ 4959 h 10000"/>
                <a:gd name="connsiteX1" fmla="*/ 258 w 9518"/>
                <a:gd name="connsiteY1" fmla="*/ 6522 h 10000"/>
                <a:gd name="connsiteX2" fmla="*/ 41 w 9518"/>
                <a:gd name="connsiteY2" fmla="*/ 8496 h 10000"/>
                <a:gd name="connsiteX3" fmla="*/ 1129 w 9518"/>
                <a:gd name="connsiteY3" fmla="*/ 9986 h 10000"/>
                <a:gd name="connsiteX4" fmla="*/ 4945 w 9518"/>
                <a:gd name="connsiteY4" fmla="*/ 7576 h 10000"/>
                <a:gd name="connsiteX5" fmla="*/ 7874 w 9518"/>
                <a:gd name="connsiteY5" fmla="*/ 6052 h 10000"/>
                <a:gd name="connsiteX6" fmla="*/ 8526 w 9518"/>
                <a:gd name="connsiteY6" fmla="*/ 4661 h 10000"/>
                <a:gd name="connsiteX7" fmla="*/ 9518 w 9518"/>
                <a:gd name="connsiteY7" fmla="*/ 3299 h 10000"/>
                <a:gd name="connsiteX8" fmla="*/ 8566 w 9518"/>
                <a:gd name="connsiteY8" fmla="*/ 821 h 10000"/>
                <a:gd name="connsiteX9" fmla="*/ 7625 w 9518"/>
                <a:gd name="connsiteY9" fmla="*/ 0 h 10000"/>
                <a:gd name="connsiteX10" fmla="*/ 7143 w 9518"/>
                <a:gd name="connsiteY10" fmla="*/ 821 h 10000"/>
                <a:gd name="connsiteX11" fmla="*/ 6201 w 9518"/>
                <a:gd name="connsiteY11" fmla="*/ 2479 h 10000"/>
                <a:gd name="connsiteX12" fmla="*/ 4779 w 9518"/>
                <a:gd name="connsiteY12" fmla="*/ 2479 h 10000"/>
                <a:gd name="connsiteX13" fmla="*/ 4298 w 9518"/>
                <a:gd name="connsiteY13" fmla="*/ 3299 h 10000"/>
                <a:gd name="connsiteX14" fmla="*/ 3637 w 9518"/>
                <a:gd name="connsiteY14" fmla="*/ 3198 h 10000"/>
                <a:gd name="connsiteX15" fmla="*/ 2379 w 9518"/>
                <a:gd name="connsiteY15" fmla="*/ 866 h 10000"/>
                <a:gd name="connsiteX16" fmla="*/ 1690 w 9518"/>
                <a:gd name="connsiteY16" fmla="*/ 945 h 10000"/>
                <a:gd name="connsiteX17" fmla="*/ 1042 w 9518"/>
                <a:gd name="connsiteY17" fmla="*/ 3118 h 10000"/>
                <a:gd name="connsiteX18" fmla="*/ 500 w 9518"/>
                <a:gd name="connsiteY18" fmla="*/ 4959 h 10000"/>
                <a:gd name="connsiteX0" fmla="*/ 525 w 9044"/>
                <a:gd name="connsiteY0" fmla="*/ 4959 h 10000"/>
                <a:gd name="connsiteX1" fmla="*/ 271 w 9044"/>
                <a:gd name="connsiteY1" fmla="*/ 6522 h 10000"/>
                <a:gd name="connsiteX2" fmla="*/ 43 w 9044"/>
                <a:gd name="connsiteY2" fmla="*/ 8496 h 10000"/>
                <a:gd name="connsiteX3" fmla="*/ 1186 w 9044"/>
                <a:gd name="connsiteY3" fmla="*/ 9986 h 10000"/>
                <a:gd name="connsiteX4" fmla="*/ 5195 w 9044"/>
                <a:gd name="connsiteY4" fmla="*/ 7576 h 10000"/>
                <a:gd name="connsiteX5" fmla="*/ 8273 w 9044"/>
                <a:gd name="connsiteY5" fmla="*/ 6052 h 10000"/>
                <a:gd name="connsiteX6" fmla="*/ 8958 w 9044"/>
                <a:gd name="connsiteY6" fmla="*/ 4661 h 10000"/>
                <a:gd name="connsiteX7" fmla="*/ 8883 w 9044"/>
                <a:gd name="connsiteY7" fmla="*/ 2945 h 10000"/>
                <a:gd name="connsiteX8" fmla="*/ 9000 w 9044"/>
                <a:gd name="connsiteY8" fmla="*/ 821 h 10000"/>
                <a:gd name="connsiteX9" fmla="*/ 8011 w 9044"/>
                <a:gd name="connsiteY9" fmla="*/ 0 h 10000"/>
                <a:gd name="connsiteX10" fmla="*/ 7505 w 9044"/>
                <a:gd name="connsiteY10" fmla="*/ 821 h 10000"/>
                <a:gd name="connsiteX11" fmla="*/ 6515 w 9044"/>
                <a:gd name="connsiteY11" fmla="*/ 2479 h 10000"/>
                <a:gd name="connsiteX12" fmla="*/ 5021 w 9044"/>
                <a:gd name="connsiteY12" fmla="*/ 2479 h 10000"/>
                <a:gd name="connsiteX13" fmla="*/ 4516 w 9044"/>
                <a:gd name="connsiteY13" fmla="*/ 3299 h 10000"/>
                <a:gd name="connsiteX14" fmla="*/ 3821 w 9044"/>
                <a:gd name="connsiteY14" fmla="*/ 3198 h 10000"/>
                <a:gd name="connsiteX15" fmla="*/ 2499 w 9044"/>
                <a:gd name="connsiteY15" fmla="*/ 866 h 10000"/>
                <a:gd name="connsiteX16" fmla="*/ 1776 w 9044"/>
                <a:gd name="connsiteY16" fmla="*/ 945 h 10000"/>
                <a:gd name="connsiteX17" fmla="*/ 1095 w 9044"/>
                <a:gd name="connsiteY17" fmla="*/ 3118 h 10000"/>
                <a:gd name="connsiteX18" fmla="*/ 525 w 9044"/>
                <a:gd name="connsiteY18" fmla="*/ 4959 h 10000"/>
                <a:gd name="connsiteX0" fmla="*/ 580 w 10049"/>
                <a:gd name="connsiteY0" fmla="*/ 7667 h 12708"/>
                <a:gd name="connsiteX1" fmla="*/ 300 w 10049"/>
                <a:gd name="connsiteY1" fmla="*/ 9230 h 12708"/>
                <a:gd name="connsiteX2" fmla="*/ 48 w 10049"/>
                <a:gd name="connsiteY2" fmla="*/ 11204 h 12708"/>
                <a:gd name="connsiteX3" fmla="*/ 1311 w 10049"/>
                <a:gd name="connsiteY3" fmla="*/ 12694 h 12708"/>
                <a:gd name="connsiteX4" fmla="*/ 5744 w 10049"/>
                <a:gd name="connsiteY4" fmla="*/ 10284 h 12708"/>
                <a:gd name="connsiteX5" fmla="*/ 9148 w 10049"/>
                <a:gd name="connsiteY5" fmla="*/ 8760 h 12708"/>
                <a:gd name="connsiteX6" fmla="*/ 9905 w 10049"/>
                <a:gd name="connsiteY6" fmla="*/ 7369 h 12708"/>
                <a:gd name="connsiteX7" fmla="*/ 9822 w 10049"/>
                <a:gd name="connsiteY7" fmla="*/ 5653 h 12708"/>
                <a:gd name="connsiteX8" fmla="*/ 9951 w 10049"/>
                <a:gd name="connsiteY8" fmla="*/ 3529 h 12708"/>
                <a:gd name="connsiteX9" fmla="*/ 8154 w 10049"/>
                <a:gd name="connsiteY9" fmla="*/ 0 h 12708"/>
                <a:gd name="connsiteX10" fmla="*/ 8298 w 10049"/>
                <a:gd name="connsiteY10" fmla="*/ 3529 h 12708"/>
                <a:gd name="connsiteX11" fmla="*/ 7204 w 10049"/>
                <a:gd name="connsiteY11" fmla="*/ 5187 h 12708"/>
                <a:gd name="connsiteX12" fmla="*/ 5552 w 10049"/>
                <a:gd name="connsiteY12" fmla="*/ 5187 h 12708"/>
                <a:gd name="connsiteX13" fmla="*/ 4993 w 10049"/>
                <a:gd name="connsiteY13" fmla="*/ 6007 h 12708"/>
                <a:gd name="connsiteX14" fmla="*/ 4225 w 10049"/>
                <a:gd name="connsiteY14" fmla="*/ 5906 h 12708"/>
                <a:gd name="connsiteX15" fmla="*/ 2763 w 10049"/>
                <a:gd name="connsiteY15" fmla="*/ 3574 h 12708"/>
                <a:gd name="connsiteX16" fmla="*/ 1964 w 10049"/>
                <a:gd name="connsiteY16" fmla="*/ 3653 h 12708"/>
                <a:gd name="connsiteX17" fmla="*/ 1211 w 10049"/>
                <a:gd name="connsiteY17" fmla="*/ 5826 h 12708"/>
                <a:gd name="connsiteX18" fmla="*/ 580 w 10049"/>
                <a:gd name="connsiteY18" fmla="*/ 7667 h 12708"/>
                <a:gd name="connsiteX0" fmla="*/ 580 w 9945"/>
                <a:gd name="connsiteY0" fmla="*/ 8151 h 13192"/>
                <a:gd name="connsiteX1" fmla="*/ 300 w 9945"/>
                <a:gd name="connsiteY1" fmla="*/ 9714 h 13192"/>
                <a:gd name="connsiteX2" fmla="*/ 48 w 9945"/>
                <a:gd name="connsiteY2" fmla="*/ 11688 h 13192"/>
                <a:gd name="connsiteX3" fmla="*/ 1311 w 9945"/>
                <a:gd name="connsiteY3" fmla="*/ 13178 h 13192"/>
                <a:gd name="connsiteX4" fmla="*/ 5744 w 9945"/>
                <a:gd name="connsiteY4" fmla="*/ 10768 h 13192"/>
                <a:gd name="connsiteX5" fmla="*/ 9148 w 9945"/>
                <a:gd name="connsiteY5" fmla="*/ 9244 h 13192"/>
                <a:gd name="connsiteX6" fmla="*/ 9905 w 9945"/>
                <a:gd name="connsiteY6" fmla="*/ 7853 h 13192"/>
                <a:gd name="connsiteX7" fmla="*/ 9822 w 9945"/>
                <a:gd name="connsiteY7" fmla="*/ 6137 h 13192"/>
                <a:gd name="connsiteX8" fmla="*/ 9653 w 9945"/>
                <a:gd name="connsiteY8" fmla="*/ 644 h 13192"/>
                <a:gd name="connsiteX9" fmla="*/ 8154 w 9945"/>
                <a:gd name="connsiteY9" fmla="*/ 484 h 13192"/>
                <a:gd name="connsiteX10" fmla="*/ 8298 w 9945"/>
                <a:gd name="connsiteY10" fmla="*/ 4013 h 13192"/>
                <a:gd name="connsiteX11" fmla="*/ 7204 w 9945"/>
                <a:gd name="connsiteY11" fmla="*/ 5671 h 13192"/>
                <a:gd name="connsiteX12" fmla="*/ 5552 w 9945"/>
                <a:gd name="connsiteY12" fmla="*/ 5671 h 13192"/>
                <a:gd name="connsiteX13" fmla="*/ 4993 w 9945"/>
                <a:gd name="connsiteY13" fmla="*/ 6491 h 13192"/>
                <a:gd name="connsiteX14" fmla="*/ 4225 w 9945"/>
                <a:gd name="connsiteY14" fmla="*/ 6390 h 13192"/>
                <a:gd name="connsiteX15" fmla="*/ 2763 w 9945"/>
                <a:gd name="connsiteY15" fmla="*/ 4058 h 13192"/>
                <a:gd name="connsiteX16" fmla="*/ 1964 w 9945"/>
                <a:gd name="connsiteY16" fmla="*/ 4137 h 13192"/>
                <a:gd name="connsiteX17" fmla="*/ 1211 w 9945"/>
                <a:gd name="connsiteY17" fmla="*/ 6310 h 13192"/>
                <a:gd name="connsiteX18" fmla="*/ 580 w 9945"/>
                <a:gd name="connsiteY18" fmla="*/ 8151 h 13192"/>
                <a:gd name="connsiteX0" fmla="*/ 583 w 10000"/>
                <a:gd name="connsiteY0" fmla="*/ 7045 h 10866"/>
                <a:gd name="connsiteX1" fmla="*/ 302 w 10000"/>
                <a:gd name="connsiteY1" fmla="*/ 8230 h 10866"/>
                <a:gd name="connsiteX2" fmla="*/ 48 w 10000"/>
                <a:gd name="connsiteY2" fmla="*/ 9726 h 10866"/>
                <a:gd name="connsiteX3" fmla="*/ 1318 w 10000"/>
                <a:gd name="connsiteY3" fmla="*/ 10855 h 10866"/>
                <a:gd name="connsiteX4" fmla="*/ 5776 w 10000"/>
                <a:gd name="connsiteY4" fmla="*/ 9029 h 10866"/>
                <a:gd name="connsiteX5" fmla="*/ 9199 w 10000"/>
                <a:gd name="connsiteY5" fmla="*/ 7873 h 10866"/>
                <a:gd name="connsiteX6" fmla="*/ 9960 w 10000"/>
                <a:gd name="connsiteY6" fmla="*/ 6819 h 10866"/>
                <a:gd name="connsiteX7" fmla="*/ 9876 w 10000"/>
                <a:gd name="connsiteY7" fmla="*/ 5518 h 10866"/>
                <a:gd name="connsiteX8" fmla="*/ 9706 w 10000"/>
                <a:gd name="connsiteY8" fmla="*/ 1354 h 10866"/>
                <a:gd name="connsiteX9" fmla="*/ 7686 w 10000"/>
                <a:gd name="connsiteY9" fmla="*/ 121 h 10866"/>
                <a:gd name="connsiteX10" fmla="*/ 8344 w 10000"/>
                <a:gd name="connsiteY10" fmla="*/ 3908 h 10866"/>
                <a:gd name="connsiteX11" fmla="*/ 7244 w 10000"/>
                <a:gd name="connsiteY11" fmla="*/ 5165 h 10866"/>
                <a:gd name="connsiteX12" fmla="*/ 5583 w 10000"/>
                <a:gd name="connsiteY12" fmla="*/ 5165 h 10866"/>
                <a:gd name="connsiteX13" fmla="*/ 5021 w 10000"/>
                <a:gd name="connsiteY13" fmla="*/ 5786 h 10866"/>
                <a:gd name="connsiteX14" fmla="*/ 4248 w 10000"/>
                <a:gd name="connsiteY14" fmla="*/ 5710 h 10866"/>
                <a:gd name="connsiteX15" fmla="*/ 2778 w 10000"/>
                <a:gd name="connsiteY15" fmla="*/ 3942 h 10866"/>
                <a:gd name="connsiteX16" fmla="*/ 1975 w 10000"/>
                <a:gd name="connsiteY16" fmla="*/ 4002 h 10866"/>
                <a:gd name="connsiteX17" fmla="*/ 1218 w 10000"/>
                <a:gd name="connsiteY17" fmla="*/ 5649 h 10866"/>
                <a:gd name="connsiteX18" fmla="*/ 583 w 10000"/>
                <a:gd name="connsiteY18" fmla="*/ 7045 h 10866"/>
                <a:gd name="connsiteX0" fmla="*/ 583 w 10000"/>
                <a:gd name="connsiteY0" fmla="*/ 7045 h 10866"/>
                <a:gd name="connsiteX1" fmla="*/ 302 w 10000"/>
                <a:gd name="connsiteY1" fmla="*/ 8230 h 10866"/>
                <a:gd name="connsiteX2" fmla="*/ 48 w 10000"/>
                <a:gd name="connsiteY2" fmla="*/ 9726 h 10866"/>
                <a:gd name="connsiteX3" fmla="*/ 1318 w 10000"/>
                <a:gd name="connsiteY3" fmla="*/ 10855 h 10866"/>
                <a:gd name="connsiteX4" fmla="*/ 5776 w 10000"/>
                <a:gd name="connsiteY4" fmla="*/ 9029 h 10866"/>
                <a:gd name="connsiteX5" fmla="*/ 9199 w 10000"/>
                <a:gd name="connsiteY5" fmla="*/ 7873 h 10866"/>
                <a:gd name="connsiteX6" fmla="*/ 9960 w 10000"/>
                <a:gd name="connsiteY6" fmla="*/ 6819 h 10866"/>
                <a:gd name="connsiteX7" fmla="*/ 9876 w 10000"/>
                <a:gd name="connsiteY7" fmla="*/ 5518 h 10866"/>
                <a:gd name="connsiteX8" fmla="*/ 9706 w 10000"/>
                <a:gd name="connsiteY8" fmla="*/ 1354 h 10866"/>
                <a:gd name="connsiteX9" fmla="*/ 7686 w 10000"/>
                <a:gd name="connsiteY9" fmla="*/ 121 h 10866"/>
                <a:gd name="connsiteX10" fmla="*/ 8263 w 10000"/>
                <a:gd name="connsiteY10" fmla="*/ 3905 h 10866"/>
                <a:gd name="connsiteX11" fmla="*/ 7244 w 10000"/>
                <a:gd name="connsiteY11" fmla="*/ 5165 h 10866"/>
                <a:gd name="connsiteX12" fmla="*/ 5583 w 10000"/>
                <a:gd name="connsiteY12" fmla="*/ 5165 h 10866"/>
                <a:gd name="connsiteX13" fmla="*/ 5021 w 10000"/>
                <a:gd name="connsiteY13" fmla="*/ 5786 h 10866"/>
                <a:gd name="connsiteX14" fmla="*/ 4248 w 10000"/>
                <a:gd name="connsiteY14" fmla="*/ 5710 h 10866"/>
                <a:gd name="connsiteX15" fmla="*/ 2778 w 10000"/>
                <a:gd name="connsiteY15" fmla="*/ 3942 h 10866"/>
                <a:gd name="connsiteX16" fmla="*/ 1975 w 10000"/>
                <a:gd name="connsiteY16" fmla="*/ 4002 h 10866"/>
                <a:gd name="connsiteX17" fmla="*/ 1218 w 10000"/>
                <a:gd name="connsiteY17" fmla="*/ 5649 h 10866"/>
                <a:gd name="connsiteX18" fmla="*/ 583 w 10000"/>
                <a:gd name="connsiteY18" fmla="*/ 7045 h 10866"/>
                <a:gd name="connsiteX0" fmla="*/ 583 w 10000"/>
                <a:gd name="connsiteY0" fmla="*/ 6931 h 10752"/>
                <a:gd name="connsiteX1" fmla="*/ 302 w 10000"/>
                <a:gd name="connsiteY1" fmla="*/ 8116 h 10752"/>
                <a:gd name="connsiteX2" fmla="*/ 48 w 10000"/>
                <a:gd name="connsiteY2" fmla="*/ 9612 h 10752"/>
                <a:gd name="connsiteX3" fmla="*/ 1318 w 10000"/>
                <a:gd name="connsiteY3" fmla="*/ 10741 h 10752"/>
                <a:gd name="connsiteX4" fmla="*/ 5776 w 10000"/>
                <a:gd name="connsiteY4" fmla="*/ 8915 h 10752"/>
                <a:gd name="connsiteX5" fmla="*/ 9199 w 10000"/>
                <a:gd name="connsiteY5" fmla="*/ 7759 h 10752"/>
                <a:gd name="connsiteX6" fmla="*/ 9960 w 10000"/>
                <a:gd name="connsiteY6" fmla="*/ 6705 h 10752"/>
                <a:gd name="connsiteX7" fmla="*/ 9876 w 10000"/>
                <a:gd name="connsiteY7" fmla="*/ 5404 h 10752"/>
                <a:gd name="connsiteX8" fmla="*/ 9706 w 10000"/>
                <a:gd name="connsiteY8" fmla="*/ 1240 h 10752"/>
                <a:gd name="connsiteX9" fmla="*/ 7686 w 10000"/>
                <a:gd name="connsiteY9" fmla="*/ 7 h 10752"/>
                <a:gd name="connsiteX10" fmla="*/ 7910 w 10000"/>
                <a:gd name="connsiteY10" fmla="*/ 1618 h 10752"/>
                <a:gd name="connsiteX11" fmla="*/ 8263 w 10000"/>
                <a:gd name="connsiteY11" fmla="*/ 3791 h 10752"/>
                <a:gd name="connsiteX12" fmla="*/ 7244 w 10000"/>
                <a:gd name="connsiteY12" fmla="*/ 5051 h 10752"/>
                <a:gd name="connsiteX13" fmla="*/ 5583 w 10000"/>
                <a:gd name="connsiteY13" fmla="*/ 5051 h 10752"/>
                <a:gd name="connsiteX14" fmla="*/ 5021 w 10000"/>
                <a:gd name="connsiteY14" fmla="*/ 5672 h 10752"/>
                <a:gd name="connsiteX15" fmla="*/ 4248 w 10000"/>
                <a:gd name="connsiteY15" fmla="*/ 5596 h 10752"/>
                <a:gd name="connsiteX16" fmla="*/ 2778 w 10000"/>
                <a:gd name="connsiteY16" fmla="*/ 3828 h 10752"/>
                <a:gd name="connsiteX17" fmla="*/ 1975 w 10000"/>
                <a:gd name="connsiteY17" fmla="*/ 3888 h 10752"/>
                <a:gd name="connsiteX18" fmla="*/ 1218 w 10000"/>
                <a:gd name="connsiteY18" fmla="*/ 5535 h 10752"/>
                <a:gd name="connsiteX19" fmla="*/ 583 w 10000"/>
                <a:gd name="connsiteY19" fmla="*/ 6931 h 10752"/>
                <a:gd name="connsiteX0" fmla="*/ 583 w 10045"/>
                <a:gd name="connsiteY0" fmla="*/ 7666 h 11487"/>
                <a:gd name="connsiteX1" fmla="*/ 302 w 10045"/>
                <a:gd name="connsiteY1" fmla="*/ 8851 h 11487"/>
                <a:gd name="connsiteX2" fmla="*/ 48 w 10045"/>
                <a:gd name="connsiteY2" fmla="*/ 10347 h 11487"/>
                <a:gd name="connsiteX3" fmla="*/ 1318 w 10045"/>
                <a:gd name="connsiteY3" fmla="*/ 11476 h 11487"/>
                <a:gd name="connsiteX4" fmla="*/ 5776 w 10045"/>
                <a:gd name="connsiteY4" fmla="*/ 9650 h 11487"/>
                <a:gd name="connsiteX5" fmla="*/ 9199 w 10045"/>
                <a:gd name="connsiteY5" fmla="*/ 8494 h 11487"/>
                <a:gd name="connsiteX6" fmla="*/ 9960 w 10045"/>
                <a:gd name="connsiteY6" fmla="*/ 7440 h 11487"/>
                <a:gd name="connsiteX7" fmla="*/ 9876 w 10045"/>
                <a:gd name="connsiteY7" fmla="*/ 6139 h 11487"/>
                <a:gd name="connsiteX8" fmla="*/ 9706 w 10045"/>
                <a:gd name="connsiteY8" fmla="*/ 1975 h 11487"/>
                <a:gd name="connsiteX9" fmla="*/ 5827 w 10045"/>
                <a:gd name="connsiteY9" fmla="*/ 2 h 11487"/>
                <a:gd name="connsiteX10" fmla="*/ 7910 w 10045"/>
                <a:gd name="connsiteY10" fmla="*/ 2353 h 11487"/>
                <a:gd name="connsiteX11" fmla="*/ 8263 w 10045"/>
                <a:gd name="connsiteY11" fmla="*/ 4526 h 11487"/>
                <a:gd name="connsiteX12" fmla="*/ 7244 w 10045"/>
                <a:gd name="connsiteY12" fmla="*/ 5786 h 11487"/>
                <a:gd name="connsiteX13" fmla="*/ 5583 w 10045"/>
                <a:gd name="connsiteY13" fmla="*/ 5786 h 11487"/>
                <a:gd name="connsiteX14" fmla="*/ 5021 w 10045"/>
                <a:gd name="connsiteY14" fmla="*/ 6407 h 11487"/>
                <a:gd name="connsiteX15" fmla="*/ 4248 w 10045"/>
                <a:gd name="connsiteY15" fmla="*/ 6331 h 11487"/>
                <a:gd name="connsiteX16" fmla="*/ 2778 w 10045"/>
                <a:gd name="connsiteY16" fmla="*/ 4563 h 11487"/>
                <a:gd name="connsiteX17" fmla="*/ 1975 w 10045"/>
                <a:gd name="connsiteY17" fmla="*/ 4623 h 11487"/>
                <a:gd name="connsiteX18" fmla="*/ 1218 w 10045"/>
                <a:gd name="connsiteY18" fmla="*/ 6270 h 11487"/>
                <a:gd name="connsiteX19" fmla="*/ 583 w 10045"/>
                <a:gd name="connsiteY19" fmla="*/ 7666 h 11487"/>
                <a:gd name="connsiteX0" fmla="*/ 583 w 10045"/>
                <a:gd name="connsiteY0" fmla="*/ 7714 h 11535"/>
                <a:gd name="connsiteX1" fmla="*/ 302 w 10045"/>
                <a:gd name="connsiteY1" fmla="*/ 8899 h 11535"/>
                <a:gd name="connsiteX2" fmla="*/ 48 w 10045"/>
                <a:gd name="connsiteY2" fmla="*/ 10395 h 11535"/>
                <a:gd name="connsiteX3" fmla="*/ 1318 w 10045"/>
                <a:gd name="connsiteY3" fmla="*/ 11524 h 11535"/>
                <a:gd name="connsiteX4" fmla="*/ 5776 w 10045"/>
                <a:gd name="connsiteY4" fmla="*/ 9698 h 11535"/>
                <a:gd name="connsiteX5" fmla="*/ 9199 w 10045"/>
                <a:gd name="connsiteY5" fmla="*/ 8542 h 11535"/>
                <a:gd name="connsiteX6" fmla="*/ 9960 w 10045"/>
                <a:gd name="connsiteY6" fmla="*/ 7488 h 11535"/>
                <a:gd name="connsiteX7" fmla="*/ 9876 w 10045"/>
                <a:gd name="connsiteY7" fmla="*/ 6187 h 11535"/>
                <a:gd name="connsiteX8" fmla="*/ 9706 w 10045"/>
                <a:gd name="connsiteY8" fmla="*/ 2023 h 11535"/>
                <a:gd name="connsiteX9" fmla="*/ 8207 w 10045"/>
                <a:gd name="connsiteY9" fmla="*/ 882 h 11535"/>
                <a:gd name="connsiteX10" fmla="*/ 5827 w 10045"/>
                <a:gd name="connsiteY10" fmla="*/ 50 h 11535"/>
                <a:gd name="connsiteX11" fmla="*/ 7910 w 10045"/>
                <a:gd name="connsiteY11" fmla="*/ 2401 h 11535"/>
                <a:gd name="connsiteX12" fmla="*/ 8263 w 10045"/>
                <a:gd name="connsiteY12" fmla="*/ 4574 h 11535"/>
                <a:gd name="connsiteX13" fmla="*/ 7244 w 10045"/>
                <a:gd name="connsiteY13" fmla="*/ 5834 h 11535"/>
                <a:gd name="connsiteX14" fmla="*/ 5583 w 10045"/>
                <a:gd name="connsiteY14" fmla="*/ 5834 h 11535"/>
                <a:gd name="connsiteX15" fmla="*/ 5021 w 10045"/>
                <a:gd name="connsiteY15" fmla="*/ 6455 h 11535"/>
                <a:gd name="connsiteX16" fmla="*/ 4248 w 10045"/>
                <a:gd name="connsiteY16" fmla="*/ 6379 h 11535"/>
                <a:gd name="connsiteX17" fmla="*/ 2778 w 10045"/>
                <a:gd name="connsiteY17" fmla="*/ 4611 h 11535"/>
                <a:gd name="connsiteX18" fmla="*/ 1975 w 10045"/>
                <a:gd name="connsiteY18" fmla="*/ 4671 h 11535"/>
                <a:gd name="connsiteX19" fmla="*/ 1218 w 10045"/>
                <a:gd name="connsiteY19" fmla="*/ 6318 h 11535"/>
                <a:gd name="connsiteX20" fmla="*/ 583 w 10045"/>
                <a:gd name="connsiteY20" fmla="*/ 7714 h 11535"/>
                <a:gd name="connsiteX0" fmla="*/ 583 w 10000"/>
                <a:gd name="connsiteY0" fmla="*/ 7869 h 11690"/>
                <a:gd name="connsiteX1" fmla="*/ 302 w 10000"/>
                <a:gd name="connsiteY1" fmla="*/ 9054 h 11690"/>
                <a:gd name="connsiteX2" fmla="*/ 48 w 10000"/>
                <a:gd name="connsiteY2" fmla="*/ 10550 h 11690"/>
                <a:gd name="connsiteX3" fmla="*/ 1318 w 10000"/>
                <a:gd name="connsiteY3" fmla="*/ 11679 h 11690"/>
                <a:gd name="connsiteX4" fmla="*/ 5776 w 10000"/>
                <a:gd name="connsiteY4" fmla="*/ 9853 h 11690"/>
                <a:gd name="connsiteX5" fmla="*/ 9199 w 10000"/>
                <a:gd name="connsiteY5" fmla="*/ 8697 h 11690"/>
                <a:gd name="connsiteX6" fmla="*/ 9960 w 10000"/>
                <a:gd name="connsiteY6" fmla="*/ 7643 h 11690"/>
                <a:gd name="connsiteX7" fmla="*/ 9876 w 10000"/>
                <a:gd name="connsiteY7" fmla="*/ 6342 h 11690"/>
                <a:gd name="connsiteX8" fmla="*/ 9706 w 10000"/>
                <a:gd name="connsiteY8" fmla="*/ 2178 h 11690"/>
                <a:gd name="connsiteX9" fmla="*/ 7646 w 10000"/>
                <a:gd name="connsiteY9" fmla="*/ 342 h 11690"/>
                <a:gd name="connsiteX10" fmla="*/ 5827 w 10000"/>
                <a:gd name="connsiteY10" fmla="*/ 205 h 11690"/>
                <a:gd name="connsiteX11" fmla="*/ 7910 w 10000"/>
                <a:gd name="connsiteY11" fmla="*/ 2556 h 11690"/>
                <a:gd name="connsiteX12" fmla="*/ 8263 w 10000"/>
                <a:gd name="connsiteY12" fmla="*/ 4729 h 11690"/>
                <a:gd name="connsiteX13" fmla="*/ 7244 w 10000"/>
                <a:gd name="connsiteY13" fmla="*/ 5989 h 11690"/>
                <a:gd name="connsiteX14" fmla="*/ 5583 w 10000"/>
                <a:gd name="connsiteY14" fmla="*/ 5989 h 11690"/>
                <a:gd name="connsiteX15" fmla="*/ 5021 w 10000"/>
                <a:gd name="connsiteY15" fmla="*/ 6610 h 11690"/>
                <a:gd name="connsiteX16" fmla="*/ 4248 w 10000"/>
                <a:gd name="connsiteY16" fmla="*/ 6534 h 11690"/>
                <a:gd name="connsiteX17" fmla="*/ 2778 w 10000"/>
                <a:gd name="connsiteY17" fmla="*/ 4766 h 11690"/>
                <a:gd name="connsiteX18" fmla="*/ 1975 w 10000"/>
                <a:gd name="connsiteY18" fmla="*/ 4826 h 11690"/>
                <a:gd name="connsiteX19" fmla="*/ 1218 w 10000"/>
                <a:gd name="connsiteY19" fmla="*/ 6473 h 11690"/>
                <a:gd name="connsiteX20" fmla="*/ 583 w 10000"/>
                <a:gd name="connsiteY20" fmla="*/ 7869 h 11690"/>
                <a:gd name="connsiteX0" fmla="*/ 583 w 10000"/>
                <a:gd name="connsiteY0" fmla="*/ 7882 h 11703"/>
                <a:gd name="connsiteX1" fmla="*/ 302 w 10000"/>
                <a:gd name="connsiteY1" fmla="*/ 9067 h 11703"/>
                <a:gd name="connsiteX2" fmla="*/ 48 w 10000"/>
                <a:gd name="connsiteY2" fmla="*/ 10563 h 11703"/>
                <a:gd name="connsiteX3" fmla="*/ 1318 w 10000"/>
                <a:gd name="connsiteY3" fmla="*/ 11692 h 11703"/>
                <a:gd name="connsiteX4" fmla="*/ 5776 w 10000"/>
                <a:gd name="connsiteY4" fmla="*/ 9866 h 11703"/>
                <a:gd name="connsiteX5" fmla="*/ 9199 w 10000"/>
                <a:gd name="connsiteY5" fmla="*/ 8710 h 11703"/>
                <a:gd name="connsiteX6" fmla="*/ 9960 w 10000"/>
                <a:gd name="connsiteY6" fmla="*/ 7656 h 11703"/>
                <a:gd name="connsiteX7" fmla="*/ 9876 w 10000"/>
                <a:gd name="connsiteY7" fmla="*/ 6355 h 11703"/>
                <a:gd name="connsiteX8" fmla="*/ 9706 w 10000"/>
                <a:gd name="connsiteY8" fmla="*/ 2191 h 11703"/>
                <a:gd name="connsiteX9" fmla="*/ 7646 w 10000"/>
                <a:gd name="connsiteY9" fmla="*/ 355 h 11703"/>
                <a:gd name="connsiteX10" fmla="*/ 5827 w 10000"/>
                <a:gd name="connsiteY10" fmla="*/ 218 h 11703"/>
                <a:gd name="connsiteX11" fmla="*/ 8067 w 10000"/>
                <a:gd name="connsiteY11" fmla="*/ 2735 h 11703"/>
                <a:gd name="connsiteX12" fmla="*/ 8263 w 10000"/>
                <a:gd name="connsiteY12" fmla="*/ 4742 h 11703"/>
                <a:gd name="connsiteX13" fmla="*/ 7244 w 10000"/>
                <a:gd name="connsiteY13" fmla="*/ 6002 h 11703"/>
                <a:gd name="connsiteX14" fmla="*/ 5583 w 10000"/>
                <a:gd name="connsiteY14" fmla="*/ 6002 h 11703"/>
                <a:gd name="connsiteX15" fmla="*/ 5021 w 10000"/>
                <a:gd name="connsiteY15" fmla="*/ 6623 h 11703"/>
                <a:gd name="connsiteX16" fmla="*/ 4248 w 10000"/>
                <a:gd name="connsiteY16" fmla="*/ 6547 h 11703"/>
                <a:gd name="connsiteX17" fmla="*/ 2778 w 10000"/>
                <a:gd name="connsiteY17" fmla="*/ 4779 h 11703"/>
                <a:gd name="connsiteX18" fmla="*/ 1975 w 10000"/>
                <a:gd name="connsiteY18" fmla="*/ 4839 h 11703"/>
                <a:gd name="connsiteX19" fmla="*/ 1218 w 10000"/>
                <a:gd name="connsiteY19" fmla="*/ 6486 h 11703"/>
                <a:gd name="connsiteX20" fmla="*/ 583 w 10000"/>
                <a:gd name="connsiteY20" fmla="*/ 7882 h 11703"/>
                <a:gd name="connsiteX0" fmla="*/ 583 w 10000"/>
                <a:gd name="connsiteY0" fmla="*/ 7720 h 11541"/>
                <a:gd name="connsiteX1" fmla="*/ 302 w 10000"/>
                <a:gd name="connsiteY1" fmla="*/ 8905 h 11541"/>
                <a:gd name="connsiteX2" fmla="*/ 48 w 10000"/>
                <a:gd name="connsiteY2" fmla="*/ 10401 h 11541"/>
                <a:gd name="connsiteX3" fmla="*/ 1318 w 10000"/>
                <a:gd name="connsiteY3" fmla="*/ 11530 h 11541"/>
                <a:gd name="connsiteX4" fmla="*/ 5776 w 10000"/>
                <a:gd name="connsiteY4" fmla="*/ 9704 h 11541"/>
                <a:gd name="connsiteX5" fmla="*/ 9199 w 10000"/>
                <a:gd name="connsiteY5" fmla="*/ 8548 h 11541"/>
                <a:gd name="connsiteX6" fmla="*/ 9960 w 10000"/>
                <a:gd name="connsiteY6" fmla="*/ 7494 h 11541"/>
                <a:gd name="connsiteX7" fmla="*/ 9876 w 10000"/>
                <a:gd name="connsiteY7" fmla="*/ 6193 h 11541"/>
                <a:gd name="connsiteX8" fmla="*/ 9706 w 10000"/>
                <a:gd name="connsiteY8" fmla="*/ 2029 h 11541"/>
                <a:gd name="connsiteX9" fmla="*/ 7646 w 10000"/>
                <a:gd name="connsiteY9" fmla="*/ 193 h 11541"/>
                <a:gd name="connsiteX10" fmla="*/ 5735 w 10000"/>
                <a:gd name="connsiteY10" fmla="*/ 375 h 11541"/>
                <a:gd name="connsiteX11" fmla="*/ 8067 w 10000"/>
                <a:gd name="connsiteY11" fmla="*/ 2573 h 11541"/>
                <a:gd name="connsiteX12" fmla="*/ 8263 w 10000"/>
                <a:gd name="connsiteY12" fmla="*/ 4580 h 11541"/>
                <a:gd name="connsiteX13" fmla="*/ 7244 w 10000"/>
                <a:gd name="connsiteY13" fmla="*/ 5840 h 11541"/>
                <a:gd name="connsiteX14" fmla="*/ 5583 w 10000"/>
                <a:gd name="connsiteY14" fmla="*/ 5840 h 11541"/>
                <a:gd name="connsiteX15" fmla="*/ 5021 w 10000"/>
                <a:gd name="connsiteY15" fmla="*/ 6461 h 11541"/>
                <a:gd name="connsiteX16" fmla="*/ 4248 w 10000"/>
                <a:gd name="connsiteY16" fmla="*/ 6385 h 11541"/>
                <a:gd name="connsiteX17" fmla="*/ 2778 w 10000"/>
                <a:gd name="connsiteY17" fmla="*/ 4617 h 11541"/>
                <a:gd name="connsiteX18" fmla="*/ 1975 w 10000"/>
                <a:gd name="connsiteY18" fmla="*/ 4677 h 11541"/>
                <a:gd name="connsiteX19" fmla="*/ 1218 w 10000"/>
                <a:gd name="connsiteY19" fmla="*/ 6324 h 11541"/>
                <a:gd name="connsiteX20" fmla="*/ 583 w 10000"/>
                <a:gd name="connsiteY20" fmla="*/ 7720 h 11541"/>
                <a:gd name="connsiteX0" fmla="*/ 583 w 10000"/>
                <a:gd name="connsiteY0" fmla="*/ 7720 h 11541"/>
                <a:gd name="connsiteX1" fmla="*/ 302 w 10000"/>
                <a:gd name="connsiteY1" fmla="*/ 8905 h 11541"/>
                <a:gd name="connsiteX2" fmla="*/ 48 w 10000"/>
                <a:gd name="connsiteY2" fmla="*/ 10401 h 11541"/>
                <a:gd name="connsiteX3" fmla="*/ 1318 w 10000"/>
                <a:gd name="connsiteY3" fmla="*/ 11530 h 11541"/>
                <a:gd name="connsiteX4" fmla="*/ 5776 w 10000"/>
                <a:gd name="connsiteY4" fmla="*/ 9704 h 11541"/>
                <a:gd name="connsiteX5" fmla="*/ 9199 w 10000"/>
                <a:gd name="connsiteY5" fmla="*/ 8548 h 11541"/>
                <a:gd name="connsiteX6" fmla="*/ 9960 w 10000"/>
                <a:gd name="connsiteY6" fmla="*/ 7494 h 11541"/>
                <a:gd name="connsiteX7" fmla="*/ 9876 w 10000"/>
                <a:gd name="connsiteY7" fmla="*/ 6193 h 11541"/>
                <a:gd name="connsiteX8" fmla="*/ 9706 w 10000"/>
                <a:gd name="connsiteY8" fmla="*/ 2029 h 11541"/>
                <a:gd name="connsiteX9" fmla="*/ 7646 w 10000"/>
                <a:gd name="connsiteY9" fmla="*/ 193 h 11541"/>
                <a:gd name="connsiteX10" fmla="*/ 5735 w 10000"/>
                <a:gd name="connsiteY10" fmla="*/ 375 h 11541"/>
                <a:gd name="connsiteX11" fmla="*/ 8067 w 10000"/>
                <a:gd name="connsiteY11" fmla="*/ 2573 h 11541"/>
                <a:gd name="connsiteX12" fmla="*/ 7925 w 10000"/>
                <a:gd name="connsiteY12" fmla="*/ 4021 h 11541"/>
                <a:gd name="connsiteX13" fmla="*/ 7244 w 10000"/>
                <a:gd name="connsiteY13" fmla="*/ 5840 h 11541"/>
                <a:gd name="connsiteX14" fmla="*/ 5583 w 10000"/>
                <a:gd name="connsiteY14" fmla="*/ 5840 h 11541"/>
                <a:gd name="connsiteX15" fmla="*/ 5021 w 10000"/>
                <a:gd name="connsiteY15" fmla="*/ 6461 h 11541"/>
                <a:gd name="connsiteX16" fmla="*/ 4248 w 10000"/>
                <a:gd name="connsiteY16" fmla="*/ 6385 h 11541"/>
                <a:gd name="connsiteX17" fmla="*/ 2778 w 10000"/>
                <a:gd name="connsiteY17" fmla="*/ 4617 h 11541"/>
                <a:gd name="connsiteX18" fmla="*/ 1975 w 10000"/>
                <a:gd name="connsiteY18" fmla="*/ 4677 h 11541"/>
                <a:gd name="connsiteX19" fmla="*/ 1218 w 10000"/>
                <a:gd name="connsiteY19" fmla="*/ 6324 h 11541"/>
                <a:gd name="connsiteX20" fmla="*/ 583 w 10000"/>
                <a:gd name="connsiteY20" fmla="*/ 7720 h 11541"/>
                <a:gd name="connsiteX0" fmla="*/ 583 w 10000"/>
                <a:gd name="connsiteY0" fmla="*/ 7720 h 11541"/>
                <a:gd name="connsiteX1" fmla="*/ 302 w 10000"/>
                <a:gd name="connsiteY1" fmla="*/ 8905 h 11541"/>
                <a:gd name="connsiteX2" fmla="*/ 48 w 10000"/>
                <a:gd name="connsiteY2" fmla="*/ 10401 h 11541"/>
                <a:gd name="connsiteX3" fmla="*/ 1318 w 10000"/>
                <a:gd name="connsiteY3" fmla="*/ 11530 h 11541"/>
                <a:gd name="connsiteX4" fmla="*/ 5776 w 10000"/>
                <a:gd name="connsiteY4" fmla="*/ 9704 h 11541"/>
                <a:gd name="connsiteX5" fmla="*/ 9199 w 10000"/>
                <a:gd name="connsiteY5" fmla="*/ 8548 h 11541"/>
                <a:gd name="connsiteX6" fmla="*/ 9960 w 10000"/>
                <a:gd name="connsiteY6" fmla="*/ 7494 h 11541"/>
                <a:gd name="connsiteX7" fmla="*/ 9876 w 10000"/>
                <a:gd name="connsiteY7" fmla="*/ 6193 h 11541"/>
                <a:gd name="connsiteX8" fmla="*/ 9706 w 10000"/>
                <a:gd name="connsiteY8" fmla="*/ 2029 h 11541"/>
                <a:gd name="connsiteX9" fmla="*/ 7646 w 10000"/>
                <a:gd name="connsiteY9" fmla="*/ 193 h 11541"/>
                <a:gd name="connsiteX10" fmla="*/ 5735 w 10000"/>
                <a:gd name="connsiteY10" fmla="*/ 375 h 11541"/>
                <a:gd name="connsiteX11" fmla="*/ 8067 w 10000"/>
                <a:gd name="connsiteY11" fmla="*/ 2573 h 11541"/>
                <a:gd name="connsiteX12" fmla="*/ 7925 w 10000"/>
                <a:gd name="connsiteY12" fmla="*/ 4021 h 11541"/>
                <a:gd name="connsiteX13" fmla="*/ 7068 w 10000"/>
                <a:gd name="connsiteY13" fmla="*/ 5287 h 11541"/>
                <a:gd name="connsiteX14" fmla="*/ 5583 w 10000"/>
                <a:gd name="connsiteY14" fmla="*/ 5840 h 11541"/>
                <a:gd name="connsiteX15" fmla="*/ 5021 w 10000"/>
                <a:gd name="connsiteY15" fmla="*/ 6461 h 11541"/>
                <a:gd name="connsiteX16" fmla="*/ 4248 w 10000"/>
                <a:gd name="connsiteY16" fmla="*/ 6385 h 11541"/>
                <a:gd name="connsiteX17" fmla="*/ 2778 w 10000"/>
                <a:gd name="connsiteY17" fmla="*/ 4617 h 11541"/>
                <a:gd name="connsiteX18" fmla="*/ 1975 w 10000"/>
                <a:gd name="connsiteY18" fmla="*/ 4677 h 11541"/>
                <a:gd name="connsiteX19" fmla="*/ 1218 w 10000"/>
                <a:gd name="connsiteY19" fmla="*/ 6324 h 11541"/>
                <a:gd name="connsiteX20" fmla="*/ 583 w 10000"/>
                <a:gd name="connsiteY20" fmla="*/ 7720 h 11541"/>
                <a:gd name="connsiteX0" fmla="*/ 583 w 10000"/>
                <a:gd name="connsiteY0" fmla="*/ 7720 h 11541"/>
                <a:gd name="connsiteX1" fmla="*/ 302 w 10000"/>
                <a:gd name="connsiteY1" fmla="*/ 8905 h 11541"/>
                <a:gd name="connsiteX2" fmla="*/ 48 w 10000"/>
                <a:gd name="connsiteY2" fmla="*/ 10401 h 11541"/>
                <a:gd name="connsiteX3" fmla="*/ 1318 w 10000"/>
                <a:gd name="connsiteY3" fmla="*/ 11530 h 11541"/>
                <a:gd name="connsiteX4" fmla="*/ 5776 w 10000"/>
                <a:gd name="connsiteY4" fmla="*/ 9704 h 11541"/>
                <a:gd name="connsiteX5" fmla="*/ 9199 w 10000"/>
                <a:gd name="connsiteY5" fmla="*/ 8548 h 11541"/>
                <a:gd name="connsiteX6" fmla="*/ 9960 w 10000"/>
                <a:gd name="connsiteY6" fmla="*/ 7494 h 11541"/>
                <a:gd name="connsiteX7" fmla="*/ 9876 w 10000"/>
                <a:gd name="connsiteY7" fmla="*/ 6193 h 11541"/>
                <a:gd name="connsiteX8" fmla="*/ 9706 w 10000"/>
                <a:gd name="connsiteY8" fmla="*/ 2029 h 11541"/>
                <a:gd name="connsiteX9" fmla="*/ 7646 w 10000"/>
                <a:gd name="connsiteY9" fmla="*/ 193 h 11541"/>
                <a:gd name="connsiteX10" fmla="*/ 5735 w 10000"/>
                <a:gd name="connsiteY10" fmla="*/ 375 h 11541"/>
                <a:gd name="connsiteX11" fmla="*/ 8067 w 10000"/>
                <a:gd name="connsiteY11" fmla="*/ 2573 h 11541"/>
                <a:gd name="connsiteX12" fmla="*/ 7925 w 10000"/>
                <a:gd name="connsiteY12" fmla="*/ 4021 h 11541"/>
                <a:gd name="connsiteX13" fmla="*/ 7068 w 10000"/>
                <a:gd name="connsiteY13" fmla="*/ 5287 h 11541"/>
                <a:gd name="connsiteX14" fmla="*/ 5583 w 10000"/>
                <a:gd name="connsiteY14" fmla="*/ 5840 h 11541"/>
                <a:gd name="connsiteX15" fmla="*/ 4536 w 10000"/>
                <a:gd name="connsiteY15" fmla="*/ 5929 h 11541"/>
                <a:gd name="connsiteX16" fmla="*/ 4248 w 10000"/>
                <a:gd name="connsiteY16" fmla="*/ 6385 h 11541"/>
                <a:gd name="connsiteX17" fmla="*/ 2778 w 10000"/>
                <a:gd name="connsiteY17" fmla="*/ 4617 h 11541"/>
                <a:gd name="connsiteX18" fmla="*/ 1975 w 10000"/>
                <a:gd name="connsiteY18" fmla="*/ 4677 h 11541"/>
                <a:gd name="connsiteX19" fmla="*/ 1218 w 10000"/>
                <a:gd name="connsiteY19" fmla="*/ 6324 h 11541"/>
                <a:gd name="connsiteX20" fmla="*/ 583 w 10000"/>
                <a:gd name="connsiteY20" fmla="*/ 7720 h 11541"/>
                <a:gd name="connsiteX0" fmla="*/ 583 w 10000"/>
                <a:gd name="connsiteY0" fmla="*/ 7720 h 11541"/>
                <a:gd name="connsiteX1" fmla="*/ 302 w 10000"/>
                <a:gd name="connsiteY1" fmla="*/ 8905 h 11541"/>
                <a:gd name="connsiteX2" fmla="*/ 48 w 10000"/>
                <a:gd name="connsiteY2" fmla="*/ 10401 h 11541"/>
                <a:gd name="connsiteX3" fmla="*/ 1318 w 10000"/>
                <a:gd name="connsiteY3" fmla="*/ 11530 h 11541"/>
                <a:gd name="connsiteX4" fmla="*/ 5776 w 10000"/>
                <a:gd name="connsiteY4" fmla="*/ 9704 h 11541"/>
                <a:gd name="connsiteX5" fmla="*/ 9199 w 10000"/>
                <a:gd name="connsiteY5" fmla="*/ 8548 h 11541"/>
                <a:gd name="connsiteX6" fmla="*/ 9960 w 10000"/>
                <a:gd name="connsiteY6" fmla="*/ 7494 h 11541"/>
                <a:gd name="connsiteX7" fmla="*/ 9876 w 10000"/>
                <a:gd name="connsiteY7" fmla="*/ 6193 h 11541"/>
                <a:gd name="connsiteX8" fmla="*/ 9706 w 10000"/>
                <a:gd name="connsiteY8" fmla="*/ 2029 h 11541"/>
                <a:gd name="connsiteX9" fmla="*/ 7646 w 10000"/>
                <a:gd name="connsiteY9" fmla="*/ 193 h 11541"/>
                <a:gd name="connsiteX10" fmla="*/ 5735 w 10000"/>
                <a:gd name="connsiteY10" fmla="*/ 375 h 11541"/>
                <a:gd name="connsiteX11" fmla="*/ 8067 w 10000"/>
                <a:gd name="connsiteY11" fmla="*/ 2573 h 11541"/>
                <a:gd name="connsiteX12" fmla="*/ 7925 w 10000"/>
                <a:gd name="connsiteY12" fmla="*/ 4021 h 11541"/>
                <a:gd name="connsiteX13" fmla="*/ 7068 w 10000"/>
                <a:gd name="connsiteY13" fmla="*/ 5287 h 11541"/>
                <a:gd name="connsiteX14" fmla="*/ 5583 w 10000"/>
                <a:gd name="connsiteY14" fmla="*/ 5840 h 11541"/>
                <a:gd name="connsiteX15" fmla="*/ 4536 w 10000"/>
                <a:gd name="connsiteY15" fmla="*/ 5929 h 11541"/>
                <a:gd name="connsiteX16" fmla="*/ 3921 w 10000"/>
                <a:gd name="connsiteY16" fmla="*/ 5505 h 11541"/>
                <a:gd name="connsiteX17" fmla="*/ 2778 w 10000"/>
                <a:gd name="connsiteY17" fmla="*/ 4617 h 11541"/>
                <a:gd name="connsiteX18" fmla="*/ 1975 w 10000"/>
                <a:gd name="connsiteY18" fmla="*/ 4677 h 11541"/>
                <a:gd name="connsiteX19" fmla="*/ 1218 w 10000"/>
                <a:gd name="connsiteY19" fmla="*/ 6324 h 11541"/>
                <a:gd name="connsiteX20" fmla="*/ 583 w 10000"/>
                <a:gd name="connsiteY20" fmla="*/ 7720 h 11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0000" h="11541">
                  <a:moveTo>
                    <a:pt x="583" y="7720"/>
                  </a:moveTo>
                  <a:cubicBezTo>
                    <a:pt x="432" y="8150"/>
                    <a:pt x="390" y="8458"/>
                    <a:pt x="302" y="8905"/>
                  </a:cubicBezTo>
                  <a:cubicBezTo>
                    <a:pt x="211" y="9351"/>
                    <a:pt x="-122" y="9964"/>
                    <a:pt x="48" y="10401"/>
                  </a:cubicBezTo>
                  <a:cubicBezTo>
                    <a:pt x="217" y="10838"/>
                    <a:pt x="365" y="11646"/>
                    <a:pt x="1318" y="11530"/>
                  </a:cubicBezTo>
                  <a:cubicBezTo>
                    <a:pt x="2274" y="11414"/>
                    <a:pt x="4463" y="10201"/>
                    <a:pt x="5776" y="9704"/>
                  </a:cubicBezTo>
                  <a:cubicBezTo>
                    <a:pt x="7089" y="9206"/>
                    <a:pt x="8501" y="8917"/>
                    <a:pt x="9199" y="8548"/>
                  </a:cubicBezTo>
                  <a:cubicBezTo>
                    <a:pt x="9895" y="8180"/>
                    <a:pt x="9846" y="7887"/>
                    <a:pt x="9960" y="7494"/>
                  </a:cubicBezTo>
                  <a:cubicBezTo>
                    <a:pt x="10073" y="7101"/>
                    <a:pt x="9919" y="7103"/>
                    <a:pt x="9876" y="6193"/>
                  </a:cubicBezTo>
                  <a:cubicBezTo>
                    <a:pt x="9834" y="5283"/>
                    <a:pt x="10078" y="3029"/>
                    <a:pt x="9706" y="2029"/>
                  </a:cubicBezTo>
                  <a:cubicBezTo>
                    <a:pt x="9334" y="1029"/>
                    <a:pt x="8292" y="522"/>
                    <a:pt x="7646" y="193"/>
                  </a:cubicBezTo>
                  <a:cubicBezTo>
                    <a:pt x="7000" y="-136"/>
                    <a:pt x="5665" y="-22"/>
                    <a:pt x="5735" y="375"/>
                  </a:cubicBezTo>
                  <a:cubicBezTo>
                    <a:pt x="5805" y="772"/>
                    <a:pt x="7971" y="1942"/>
                    <a:pt x="8067" y="2573"/>
                  </a:cubicBezTo>
                  <a:cubicBezTo>
                    <a:pt x="8163" y="3204"/>
                    <a:pt x="8092" y="3569"/>
                    <a:pt x="7925" y="4021"/>
                  </a:cubicBezTo>
                  <a:cubicBezTo>
                    <a:pt x="7758" y="4473"/>
                    <a:pt x="7458" y="4984"/>
                    <a:pt x="7068" y="5287"/>
                  </a:cubicBezTo>
                  <a:cubicBezTo>
                    <a:pt x="6678" y="5590"/>
                    <a:pt x="6005" y="5733"/>
                    <a:pt x="5583" y="5840"/>
                  </a:cubicBezTo>
                  <a:cubicBezTo>
                    <a:pt x="5161" y="5947"/>
                    <a:pt x="4813" y="5985"/>
                    <a:pt x="4536" y="5929"/>
                  </a:cubicBezTo>
                  <a:cubicBezTo>
                    <a:pt x="4259" y="5873"/>
                    <a:pt x="4214" y="5724"/>
                    <a:pt x="3921" y="5505"/>
                  </a:cubicBezTo>
                  <a:cubicBezTo>
                    <a:pt x="3628" y="5286"/>
                    <a:pt x="3102" y="4755"/>
                    <a:pt x="2778" y="4617"/>
                  </a:cubicBezTo>
                  <a:cubicBezTo>
                    <a:pt x="2454" y="4479"/>
                    <a:pt x="2232" y="4391"/>
                    <a:pt x="1975" y="4677"/>
                  </a:cubicBezTo>
                  <a:cubicBezTo>
                    <a:pt x="1713" y="4960"/>
                    <a:pt x="1379" y="5920"/>
                    <a:pt x="1218" y="6324"/>
                  </a:cubicBezTo>
                  <a:cubicBezTo>
                    <a:pt x="986" y="6832"/>
                    <a:pt x="737" y="7289"/>
                    <a:pt x="583" y="7720"/>
                  </a:cubicBez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  <a:ln w="9525">
              <a:solidFill>
                <a:srgbClr val="92D05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17" name="Freeform 7"/>
            <p:cNvSpPr>
              <a:spLocks noChangeAspect="1"/>
            </p:cNvSpPr>
            <p:nvPr/>
          </p:nvSpPr>
          <p:spPr bwMode="auto">
            <a:xfrm rot="17674032">
              <a:off x="6732357" y="1102836"/>
              <a:ext cx="1152819" cy="860122"/>
            </a:xfrm>
            <a:custGeom>
              <a:avLst/>
              <a:gdLst>
                <a:gd name="T0" fmla="*/ 817 w 915"/>
                <a:gd name="T1" fmla="*/ 151 h 598"/>
                <a:gd name="T2" fmla="*/ 499 w 915"/>
                <a:gd name="T3" fmla="*/ 15 h 598"/>
                <a:gd name="T4" fmla="*/ 136 w 915"/>
                <a:gd name="T5" fmla="*/ 61 h 598"/>
                <a:gd name="T6" fmla="*/ 0 w 915"/>
                <a:gd name="T7" fmla="*/ 333 h 598"/>
                <a:gd name="T8" fmla="*/ 136 w 915"/>
                <a:gd name="T9" fmla="*/ 560 h 598"/>
                <a:gd name="T10" fmla="*/ 318 w 915"/>
                <a:gd name="T11" fmla="*/ 560 h 598"/>
                <a:gd name="T12" fmla="*/ 363 w 915"/>
                <a:gd name="T13" fmla="*/ 423 h 598"/>
                <a:gd name="T14" fmla="*/ 454 w 915"/>
                <a:gd name="T15" fmla="*/ 287 h 598"/>
                <a:gd name="T16" fmla="*/ 590 w 915"/>
                <a:gd name="T17" fmla="*/ 378 h 598"/>
                <a:gd name="T18" fmla="*/ 771 w 915"/>
                <a:gd name="T19" fmla="*/ 423 h 598"/>
                <a:gd name="T20" fmla="*/ 907 w 915"/>
                <a:gd name="T21" fmla="*/ 287 h 598"/>
                <a:gd name="T22" fmla="*/ 817 w 915"/>
                <a:gd name="T23" fmla="*/ 151 h 598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915"/>
                <a:gd name="T37" fmla="*/ 0 h 598"/>
                <a:gd name="T38" fmla="*/ 915 w 915"/>
                <a:gd name="T39" fmla="*/ 598 h 598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915" h="598">
                  <a:moveTo>
                    <a:pt x="817" y="151"/>
                  </a:moveTo>
                  <a:cubicBezTo>
                    <a:pt x="749" y="106"/>
                    <a:pt x="612" y="30"/>
                    <a:pt x="499" y="15"/>
                  </a:cubicBezTo>
                  <a:cubicBezTo>
                    <a:pt x="386" y="0"/>
                    <a:pt x="219" y="8"/>
                    <a:pt x="136" y="61"/>
                  </a:cubicBezTo>
                  <a:cubicBezTo>
                    <a:pt x="53" y="114"/>
                    <a:pt x="0" y="250"/>
                    <a:pt x="0" y="333"/>
                  </a:cubicBezTo>
                  <a:cubicBezTo>
                    <a:pt x="0" y="416"/>
                    <a:pt x="83" y="522"/>
                    <a:pt x="136" y="560"/>
                  </a:cubicBezTo>
                  <a:cubicBezTo>
                    <a:pt x="189" y="598"/>
                    <a:pt x="280" y="583"/>
                    <a:pt x="318" y="560"/>
                  </a:cubicBezTo>
                  <a:cubicBezTo>
                    <a:pt x="356" y="537"/>
                    <a:pt x="340" y="469"/>
                    <a:pt x="363" y="423"/>
                  </a:cubicBezTo>
                  <a:cubicBezTo>
                    <a:pt x="386" y="377"/>
                    <a:pt x="416" y="294"/>
                    <a:pt x="454" y="287"/>
                  </a:cubicBezTo>
                  <a:cubicBezTo>
                    <a:pt x="492" y="280"/>
                    <a:pt x="537" y="355"/>
                    <a:pt x="590" y="378"/>
                  </a:cubicBezTo>
                  <a:cubicBezTo>
                    <a:pt x="643" y="401"/>
                    <a:pt x="718" y="438"/>
                    <a:pt x="771" y="423"/>
                  </a:cubicBezTo>
                  <a:cubicBezTo>
                    <a:pt x="824" y="408"/>
                    <a:pt x="899" y="332"/>
                    <a:pt x="907" y="287"/>
                  </a:cubicBezTo>
                  <a:cubicBezTo>
                    <a:pt x="915" y="242"/>
                    <a:pt x="885" y="196"/>
                    <a:pt x="817" y="151"/>
                  </a:cubicBezTo>
                  <a:close/>
                </a:path>
              </a:pathLst>
            </a:custGeom>
            <a:solidFill>
              <a:srgbClr val="FFFF66"/>
            </a:solidFill>
            <a:ln w="9525">
              <a:solidFill>
                <a:srgbClr val="FFCC66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>
                <a:cs typeface="Arial" panose="020B0604020202020204" pitchFamily="34" charset="0"/>
              </a:endParaRPr>
            </a:p>
          </p:txBody>
        </p:sp>
      </p:grpSp>
      <p:sp>
        <p:nvSpPr>
          <p:cNvPr id="18" name="TextBox 5119"/>
          <p:cNvSpPr txBox="1"/>
          <p:nvPr/>
        </p:nvSpPr>
        <p:spPr>
          <a:xfrm>
            <a:off x="683568" y="1143506"/>
            <a:ext cx="14109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>
                <a:cs typeface="Arial" panose="020B0604020202020204" pitchFamily="34" charset="0"/>
              </a:rPr>
              <a:t>Gene level</a:t>
            </a:r>
          </a:p>
        </p:txBody>
      </p:sp>
      <p:sp>
        <p:nvSpPr>
          <p:cNvPr id="19" name="TextBox 5120"/>
          <p:cNvSpPr txBox="1"/>
          <p:nvPr/>
        </p:nvSpPr>
        <p:spPr>
          <a:xfrm>
            <a:off x="539552" y="1603338"/>
            <a:ext cx="5645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cs typeface="Arial" panose="020B0604020202020204" pitchFamily="34" charset="0"/>
              </a:rPr>
              <a:t>DNA</a:t>
            </a:r>
          </a:p>
        </p:txBody>
      </p:sp>
      <p:sp>
        <p:nvSpPr>
          <p:cNvPr id="20" name="TextBox 34"/>
          <p:cNvSpPr txBox="1"/>
          <p:nvPr/>
        </p:nvSpPr>
        <p:spPr>
          <a:xfrm>
            <a:off x="1757418" y="1603338"/>
            <a:ext cx="5645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cs typeface="Arial" panose="020B0604020202020204" pitchFamily="34" charset="0"/>
              </a:rPr>
              <a:t>RNA</a:t>
            </a:r>
          </a:p>
        </p:txBody>
      </p:sp>
      <p:sp>
        <p:nvSpPr>
          <p:cNvPr id="21" name="TextBox 35"/>
          <p:cNvSpPr txBox="1"/>
          <p:nvPr/>
        </p:nvSpPr>
        <p:spPr>
          <a:xfrm>
            <a:off x="2627784" y="1148240"/>
            <a:ext cx="15969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>
                <a:cs typeface="Arial" panose="020B0604020202020204" pitchFamily="34" charset="0"/>
              </a:rPr>
              <a:t>Protein level</a:t>
            </a:r>
          </a:p>
        </p:txBody>
      </p:sp>
      <p:cxnSp>
        <p:nvCxnSpPr>
          <p:cNvPr id="22" name="Straight Arrow Connector 36"/>
          <p:cNvCxnSpPr/>
          <p:nvPr/>
        </p:nvCxnSpPr>
        <p:spPr>
          <a:xfrm>
            <a:off x="3923928" y="2888746"/>
            <a:ext cx="287337" cy="0"/>
          </a:xfrm>
          <a:prstGeom prst="straightConnector1">
            <a:avLst/>
          </a:prstGeom>
          <a:ln w="57150" cap="sq">
            <a:solidFill>
              <a:schemeClr val="tx1"/>
            </a:solidFill>
            <a:round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ounded Rectangle 5122"/>
          <p:cNvSpPr/>
          <p:nvPr/>
        </p:nvSpPr>
        <p:spPr>
          <a:xfrm>
            <a:off x="4573988" y="2268180"/>
            <a:ext cx="1726204" cy="1241133"/>
          </a:xfrm>
          <a:prstGeom prst="roundRect">
            <a:avLst>
              <a:gd name="adj" fmla="val 50000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>
            <a:normAutofit fontScale="92500" lnSpcReduction="10000"/>
          </a:bodyPr>
          <a:lstStyle/>
          <a:p>
            <a:pPr algn="ctr"/>
            <a:r>
              <a:rPr lang="en-GB" sz="2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protein </a:t>
            </a:r>
          </a:p>
          <a:p>
            <a:pPr algn="ctr"/>
            <a:r>
              <a:rPr lang="en-GB" sz="2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</a:p>
          <a:p>
            <a:pPr algn="ctr"/>
            <a:r>
              <a:rPr lang="en-GB" sz="2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function</a:t>
            </a:r>
          </a:p>
          <a:p>
            <a:pPr algn="ctr"/>
            <a:endParaRPr lang="en-GB" sz="20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ounded Rectangle 39"/>
          <p:cNvSpPr/>
          <p:nvPr/>
        </p:nvSpPr>
        <p:spPr>
          <a:xfrm>
            <a:off x="4355976" y="1916524"/>
            <a:ext cx="1957191" cy="1963286"/>
          </a:xfrm>
          <a:prstGeom prst="roundRect">
            <a:avLst>
              <a:gd name="adj" fmla="val 41382"/>
            </a:avLst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>
            <a:normAutofit fontScale="85000" lnSpcReduction="20000"/>
          </a:bodyPr>
          <a:lstStyle/>
          <a:p>
            <a:pPr algn="ctr"/>
            <a:r>
              <a:rPr lang="en-GB" sz="20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polypeptide</a:t>
            </a:r>
          </a:p>
          <a:p>
            <a:pPr algn="ctr"/>
            <a:r>
              <a:rPr lang="en-GB" sz="20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</a:p>
          <a:p>
            <a:pPr algn="ctr"/>
            <a:r>
              <a:rPr lang="en-GB" sz="20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 functions</a:t>
            </a:r>
          </a:p>
          <a:p>
            <a:pPr algn="ctr"/>
            <a:r>
              <a:rPr lang="en-GB" sz="20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  <a:p>
            <a:pPr algn="ctr"/>
            <a:r>
              <a:rPr lang="en-GB" sz="20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 networks!</a:t>
            </a:r>
          </a:p>
          <a:p>
            <a:pPr algn="ctr"/>
            <a:endParaRPr lang="en-GB" sz="20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5" name="Straight Arrow Connector 40"/>
          <p:cNvCxnSpPr/>
          <p:nvPr/>
        </p:nvCxnSpPr>
        <p:spPr>
          <a:xfrm flipV="1">
            <a:off x="6326093" y="2098350"/>
            <a:ext cx="272726" cy="144016"/>
          </a:xfrm>
          <a:prstGeom prst="straightConnector1">
            <a:avLst/>
          </a:prstGeom>
          <a:ln w="57150" cap="sq">
            <a:solidFill>
              <a:schemeClr val="tx1"/>
            </a:solidFill>
            <a:round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42"/>
          <p:cNvCxnSpPr/>
          <p:nvPr/>
        </p:nvCxnSpPr>
        <p:spPr>
          <a:xfrm>
            <a:off x="6326093" y="3519770"/>
            <a:ext cx="272726" cy="144016"/>
          </a:xfrm>
          <a:prstGeom prst="straightConnector1">
            <a:avLst/>
          </a:prstGeom>
          <a:ln w="57150" cap="sq">
            <a:solidFill>
              <a:schemeClr val="tx1"/>
            </a:solidFill>
            <a:round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Oval 5128"/>
          <p:cNvSpPr/>
          <p:nvPr/>
        </p:nvSpPr>
        <p:spPr>
          <a:xfrm>
            <a:off x="8649272" y="2132437"/>
            <a:ext cx="306280" cy="20759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Oval 47"/>
          <p:cNvSpPr/>
          <p:nvPr/>
        </p:nvSpPr>
        <p:spPr>
          <a:xfrm>
            <a:off x="7873954" y="4238844"/>
            <a:ext cx="306280" cy="20759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73C3F-7AEF-7A44-8BDD-337D6BEAE2F3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064092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12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2656" y="1663664"/>
            <a:ext cx="1553840" cy="946219"/>
          </a:xfrm>
          <a:prstGeom prst="rect">
            <a:avLst/>
          </a:prstGeom>
        </p:spPr>
      </p:pic>
      <p:pic>
        <p:nvPicPr>
          <p:cNvPr id="5" name="Picture 512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4820" y="4023826"/>
            <a:ext cx="1261676" cy="773326"/>
          </a:xfrm>
          <a:prstGeom prst="rect">
            <a:avLst/>
          </a:prstGeom>
        </p:spPr>
      </p:pic>
      <p:sp>
        <p:nvSpPr>
          <p:cNvPr id="6" name="TextBox 1"/>
          <p:cNvSpPr txBox="1"/>
          <p:nvPr/>
        </p:nvSpPr>
        <p:spPr>
          <a:xfrm>
            <a:off x="323850" y="115888"/>
            <a:ext cx="7848600" cy="58420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de-DE"/>
            </a:defPPr>
            <a:lvl1pPr>
              <a:defRPr sz="3200">
                <a:solidFill>
                  <a:srgbClr val="72AD46"/>
                </a:solidFill>
                <a:ea typeface="+mj-ea"/>
                <a:cs typeface="Arial" pitchFamily="34" charset="0"/>
              </a:defRPr>
            </a:lvl1pPr>
          </a:lstStyle>
          <a:p>
            <a:r>
              <a:rPr lang="en-GB" dirty="0"/>
              <a:t>Why studying protein-protein interactions?</a:t>
            </a:r>
          </a:p>
        </p:txBody>
      </p:sp>
      <p:sp>
        <p:nvSpPr>
          <p:cNvPr id="7" name="Freeform 7"/>
          <p:cNvSpPr>
            <a:spLocks noChangeAspect="1"/>
          </p:cNvSpPr>
          <p:nvPr/>
        </p:nvSpPr>
        <p:spPr bwMode="auto">
          <a:xfrm rot="17674032">
            <a:off x="2860756" y="2458685"/>
            <a:ext cx="1152819" cy="860122"/>
          </a:xfrm>
          <a:custGeom>
            <a:avLst/>
            <a:gdLst>
              <a:gd name="T0" fmla="*/ 817 w 915"/>
              <a:gd name="T1" fmla="*/ 151 h 598"/>
              <a:gd name="T2" fmla="*/ 499 w 915"/>
              <a:gd name="T3" fmla="*/ 15 h 598"/>
              <a:gd name="T4" fmla="*/ 136 w 915"/>
              <a:gd name="T5" fmla="*/ 61 h 598"/>
              <a:gd name="T6" fmla="*/ 0 w 915"/>
              <a:gd name="T7" fmla="*/ 333 h 598"/>
              <a:gd name="T8" fmla="*/ 136 w 915"/>
              <a:gd name="T9" fmla="*/ 560 h 598"/>
              <a:gd name="T10" fmla="*/ 318 w 915"/>
              <a:gd name="T11" fmla="*/ 560 h 598"/>
              <a:gd name="T12" fmla="*/ 363 w 915"/>
              <a:gd name="T13" fmla="*/ 423 h 598"/>
              <a:gd name="T14" fmla="*/ 454 w 915"/>
              <a:gd name="T15" fmla="*/ 287 h 598"/>
              <a:gd name="T16" fmla="*/ 590 w 915"/>
              <a:gd name="T17" fmla="*/ 378 h 598"/>
              <a:gd name="T18" fmla="*/ 771 w 915"/>
              <a:gd name="T19" fmla="*/ 423 h 598"/>
              <a:gd name="T20" fmla="*/ 907 w 915"/>
              <a:gd name="T21" fmla="*/ 287 h 598"/>
              <a:gd name="T22" fmla="*/ 817 w 915"/>
              <a:gd name="T23" fmla="*/ 151 h 598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915"/>
              <a:gd name="T37" fmla="*/ 0 h 598"/>
              <a:gd name="T38" fmla="*/ 915 w 915"/>
              <a:gd name="T39" fmla="*/ 598 h 598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915" h="598">
                <a:moveTo>
                  <a:pt x="817" y="151"/>
                </a:moveTo>
                <a:cubicBezTo>
                  <a:pt x="749" y="106"/>
                  <a:pt x="612" y="30"/>
                  <a:pt x="499" y="15"/>
                </a:cubicBezTo>
                <a:cubicBezTo>
                  <a:pt x="386" y="0"/>
                  <a:pt x="219" y="8"/>
                  <a:pt x="136" y="61"/>
                </a:cubicBezTo>
                <a:cubicBezTo>
                  <a:pt x="53" y="114"/>
                  <a:pt x="0" y="250"/>
                  <a:pt x="0" y="333"/>
                </a:cubicBezTo>
                <a:cubicBezTo>
                  <a:pt x="0" y="416"/>
                  <a:pt x="83" y="522"/>
                  <a:pt x="136" y="560"/>
                </a:cubicBezTo>
                <a:cubicBezTo>
                  <a:pt x="189" y="598"/>
                  <a:pt x="280" y="583"/>
                  <a:pt x="318" y="560"/>
                </a:cubicBezTo>
                <a:cubicBezTo>
                  <a:pt x="356" y="537"/>
                  <a:pt x="340" y="469"/>
                  <a:pt x="363" y="423"/>
                </a:cubicBezTo>
                <a:cubicBezTo>
                  <a:pt x="386" y="377"/>
                  <a:pt x="416" y="294"/>
                  <a:pt x="454" y="287"/>
                </a:cubicBezTo>
                <a:cubicBezTo>
                  <a:pt x="492" y="280"/>
                  <a:pt x="537" y="355"/>
                  <a:pt x="590" y="378"/>
                </a:cubicBezTo>
                <a:cubicBezTo>
                  <a:pt x="643" y="401"/>
                  <a:pt x="718" y="438"/>
                  <a:pt x="771" y="423"/>
                </a:cubicBezTo>
                <a:cubicBezTo>
                  <a:pt x="824" y="408"/>
                  <a:pt x="899" y="332"/>
                  <a:pt x="907" y="287"/>
                </a:cubicBezTo>
                <a:cubicBezTo>
                  <a:pt x="915" y="242"/>
                  <a:pt x="885" y="196"/>
                  <a:pt x="817" y="151"/>
                </a:cubicBezTo>
                <a:close/>
              </a:path>
            </a:pathLst>
          </a:custGeom>
          <a:solidFill>
            <a:srgbClr val="FFFF66"/>
          </a:solidFill>
          <a:ln w="9525">
            <a:solidFill>
              <a:srgbClr val="FFCC66"/>
            </a:solidFill>
            <a:round/>
            <a:headEnd/>
            <a:tailEnd/>
          </a:ln>
        </p:spPr>
        <p:txBody>
          <a:bodyPr/>
          <a:lstStyle/>
          <a:p>
            <a:endParaRPr lang="en-GB">
              <a:cs typeface="Arial" panose="020B0604020202020204" pitchFamily="34" charset="0"/>
            </a:endParaRPr>
          </a:p>
        </p:txBody>
      </p:sp>
      <p:pic>
        <p:nvPicPr>
          <p:cNvPr id="8" name="Picture 2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946806"/>
            <a:ext cx="1714500" cy="2005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Straight Arrow Connector 26"/>
          <p:cNvCxnSpPr/>
          <p:nvPr/>
        </p:nvCxnSpPr>
        <p:spPr>
          <a:xfrm>
            <a:off x="2484463" y="2888746"/>
            <a:ext cx="287337" cy="0"/>
          </a:xfrm>
          <a:prstGeom prst="straightConnector1">
            <a:avLst/>
          </a:prstGeom>
          <a:ln w="57150" cap="sq">
            <a:solidFill>
              <a:schemeClr val="tx1"/>
            </a:solidFill>
            <a:round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27"/>
          <p:cNvCxnSpPr/>
          <p:nvPr/>
        </p:nvCxnSpPr>
        <p:spPr>
          <a:xfrm>
            <a:off x="1270649" y="2888746"/>
            <a:ext cx="287337" cy="0"/>
          </a:xfrm>
          <a:prstGeom prst="straightConnector1">
            <a:avLst/>
          </a:prstGeom>
          <a:ln w="57150" cap="sq">
            <a:solidFill>
              <a:schemeClr val="tx1"/>
            </a:solidFill>
            <a:round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30"/>
          <p:cNvGrpSpPr>
            <a:grpSpLocks noChangeAspect="1"/>
          </p:cNvGrpSpPr>
          <p:nvPr/>
        </p:nvGrpSpPr>
        <p:grpSpPr>
          <a:xfrm>
            <a:off x="6804248" y="3375754"/>
            <a:ext cx="968732" cy="1171625"/>
            <a:chOff x="6535497" y="2591158"/>
            <a:chExt cx="1385500" cy="1675681"/>
          </a:xfrm>
        </p:grpSpPr>
        <p:sp>
          <p:nvSpPr>
            <p:cNvPr id="12" name="Freeform 8"/>
            <p:cNvSpPr>
              <a:spLocks noChangeAspect="1"/>
            </p:cNvSpPr>
            <p:nvPr/>
          </p:nvSpPr>
          <p:spPr bwMode="auto">
            <a:xfrm rot="17674032">
              <a:off x="7105187" y="3127766"/>
              <a:ext cx="379233" cy="510606"/>
            </a:xfrm>
            <a:custGeom>
              <a:avLst/>
              <a:gdLst>
                <a:gd name="T0" fmla="*/ 5081 w 235"/>
                <a:gd name="T1" fmla="*/ 15 h 355"/>
                <a:gd name="T2" fmla="*/ 0 w 235"/>
                <a:gd name="T3" fmla="*/ 196 h 355"/>
                <a:gd name="T4" fmla="*/ 5081 w 235"/>
                <a:gd name="T5" fmla="*/ 332 h 355"/>
                <a:gd name="T6" fmla="*/ 20017 w 235"/>
                <a:gd name="T7" fmla="*/ 332 h 355"/>
                <a:gd name="T8" fmla="*/ 25078 w 235"/>
                <a:gd name="T9" fmla="*/ 241 h 355"/>
                <a:gd name="T10" fmla="*/ 15010 w 235"/>
                <a:gd name="T11" fmla="*/ 105 h 355"/>
                <a:gd name="T12" fmla="*/ 5081 w 235"/>
                <a:gd name="T13" fmla="*/ 15 h 35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35"/>
                <a:gd name="T22" fmla="*/ 0 h 355"/>
                <a:gd name="T23" fmla="*/ 235 w 235"/>
                <a:gd name="T24" fmla="*/ 355 h 35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35" h="355">
                  <a:moveTo>
                    <a:pt x="46" y="15"/>
                  </a:moveTo>
                  <a:cubicBezTo>
                    <a:pt x="23" y="30"/>
                    <a:pt x="0" y="143"/>
                    <a:pt x="0" y="196"/>
                  </a:cubicBezTo>
                  <a:cubicBezTo>
                    <a:pt x="0" y="249"/>
                    <a:pt x="16" y="309"/>
                    <a:pt x="46" y="332"/>
                  </a:cubicBezTo>
                  <a:cubicBezTo>
                    <a:pt x="76" y="355"/>
                    <a:pt x="152" y="347"/>
                    <a:pt x="182" y="332"/>
                  </a:cubicBezTo>
                  <a:cubicBezTo>
                    <a:pt x="212" y="317"/>
                    <a:pt x="235" y="279"/>
                    <a:pt x="227" y="241"/>
                  </a:cubicBezTo>
                  <a:cubicBezTo>
                    <a:pt x="219" y="203"/>
                    <a:pt x="166" y="143"/>
                    <a:pt x="136" y="105"/>
                  </a:cubicBezTo>
                  <a:cubicBezTo>
                    <a:pt x="106" y="67"/>
                    <a:pt x="69" y="0"/>
                    <a:pt x="46" y="15"/>
                  </a:cubicBezTo>
                  <a:close/>
                </a:path>
              </a:pathLst>
            </a:custGeom>
            <a:solidFill>
              <a:srgbClr val="FF6600"/>
            </a:solidFill>
            <a:ln w="9525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13" name="Freeform 9"/>
            <p:cNvSpPr>
              <a:spLocks noChangeAspect="1"/>
            </p:cNvSpPr>
            <p:nvPr/>
          </p:nvSpPr>
          <p:spPr bwMode="auto">
            <a:xfrm rot="17674032">
              <a:off x="6643027" y="2988870"/>
              <a:ext cx="1675681" cy="880258"/>
            </a:xfrm>
            <a:custGeom>
              <a:avLst/>
              <a:gdLst>
                <a:gd name="T0" fmla="*/ 416 w 1330"/>
                <a:gd name="T1" fmla="*/ 272 h 612"/>
                <a:gd name="T2" fmla="*/ 280 w 1330"/>
                <a:gd name="T3" fmla="*/ 317 h 612"/>
                <a:gd name="T4" fmla="*/ 235 w 1330"/>
                <a:gd name="T5" fmla="*/ 272 h 612"/>
                <a:gd name="T6" fmla="*/ 99 w 1330"/>
                <a:gd name="T7" fmla="*/ 317 h 612"/>
                <a:gd name="T8" fmla="*/ 53 w 1330"/>
                <a:gd name="T9" fmla="*/ 499 h 612"/>
                <a:gd name="T10" fmla="*/ 416 w 1330"/>
                <a:gd name="T11" fmla="*/ 589 h 612"/>
                <a:gd name="T12" fmla="*/ 915 w 1330"/>
                <a:gd name="T13" fmla="*/ 589 h 612"/>
                <a:gd name="T14" fmla="*/ 1233 w 1330"/>
                <a:gd name="T15" fmla="*/ 453 h 612"/>
                <a:gd name="T16" fmla="*/ 1323 w 1330"/>
                <a:gd name="T17" fmla="*/ 317 h 612"/>
                <a:gd name="T18" fmla="*/ 1278 w 1330"/>
                <a:gd name="T19" fmla="*/ 181 h 612"/>
                <a:gd name="T20" fmla="*/ 1187 w 1330"/>
                <a:gd name="T21" fmla="*/ 45 h 612"/>
                <a:gd name="T22" fmla="*/ 1097 w 1330"/>
                <a:gd name="T23" fmla="*/ 0 h 612"/>
                <a:gd name="T24" fmla="*/ 1051 w 1330"/>
                <a:gd name="T25" fmla="*/ 45 h 612"/>
                <a:gd name="T26" fmla="*/ 961 w 1330"/>
                <a:gd name="T27" fmla="*/ 136 h 612"/>
                <a:gd name="T28" fmla="*/ 825 w 1330"/>
                <a:gd name="T29" fmla="*/ 136 h 612"/>
                <a:gd name="T30" fmla="*/ 779 w 1330"/>
                <a:gd name="T31" fmla="*/ 181 h 612"/>
                <a:gd name="T32" fmla="*/ 825 w 1330"/>
                <a:gd name="T33" fmla="*/ 272 h 612"/>
                <a:gd name="T34" fmla="*/ 825 w 1330"/>
                <a:gd name="T35" fmla="*/ 362 h 612"/>
                <a:gd name="T36" fmla="*/ 734 w 1330"/>
                <a:gd name="T37" fmla="*/ 362 h 612"/>
                <a:gd name="T38" fmla="*/ 598 w 1330"/>
                <a:gd name="T39" fmla="*/ 408 h 612"/>
                <a:gd name="T40" fmla="*/ 507 w 1330"/>
                <a:gd name="T41" fmla="*/ 362 h 612"/>
                <a:gd name="T42" fmla="*/ 462 w 1330"/>
                <a:gd name="T43" fmla="*/ 272 h 612"/>
                <a:gd name="T44" fmla="*/ 416 w 1330"/>
                <a:gd name="T45" fmla="*/ 272 h 612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330"/>
                <a:gd name="T70" fmla="*/ 0 h 612"/>
                <a:gd name="T71" fmla="*/ 1330 w 1330"/>
                <a:gd name="T72" fmla="*/ 612 h 612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330" h="612">
                  <a:moveTo>
                    <a:pt x="416" y="272"/>
                  </a:moveTo>
                  <a:cubicBezTo>
                    <a:pt x="386" y="279"/>
                    <a:pt x="310" y="317"/>
                    <a:pt x="280" y="317"/>
                  </a:cubicBezTo>
                  <a:cubicBezTo>
                    <a:pt x="250" y="317"/>
                    <a:pt x="265" y="272"/>
                    <a:pt x="235" y="272"/>
                  </a:cubicBezTo>
                  <a:cubicBezTo>
                    <a:pt x="205" y="272"/>
                    <a:pt x="129" y="279"/>
                    <a:pt x="99" y="317"/>
                  </a:cubicBezTo>
                  <a:cubicBezTo>
                    <a:pt x="69" y="355"/>
                    <a:pt x="0" y="454"/>
                    <a:pt x="53" y="499"/>
                  </a:cubicBezTo>
                  <a:cubicBezTo>
                    <a:pt x="106" y="544"/>
                    <a:pt x="272" y="574"/>
                    <a:pt x="416" y="589"/>
                  </a:cubicBezTo>
                  <a:cubicBezTo>
                    <a:pt x="560" y="604"/>
                    <a:pt x="779" y="612"/>
                    <a:pt x="915" y="589"/>
                  </a:cubicBezTo>
                  <a:cubicBezTo>
                    <a:pt x="1051" y="566"/>
                    <a:pt x="1165" y="498"/>
                    <a:pt x="1233" y="453"/>
                  </a:cubicBezTo>
                  <a:cubicBezTo>
                    <a:pt x="1301" y="408"/>
                    <a:pt x="1316" y="362"/>
                    <a:pt x="1323" y="317"/>
                  </a:cubicBezTo>
                  <a:cubicBezTo>
                    <a:pt x="1330" y="272"/>
                    <a:pt x="1301" y="226"/>
                    <a:pt x="1278" y="181"/>
                  </a:cubicBezTo>
                  <a:cubicBezTo>
                    <a:pt x="1255" y="136"/>
                    <a:pt x="1217" y="75"/>
                    <a:pt x="1187" y="45"/>
                  </a:cubicBezTo>
                  <a:cubicBezTo>
                    <a:pt x="1157" y="15"/>
                    <a:pt x="1120" y="0"/>
                    <a:pt x="1097" y="0"/>
                  </a:cubicBezTo>
                  <a:cubicBezTo>
                    <a:pt x="1074" y="0"/>
                    <a:pt x="1074" y="22"/>
                    <a:pt x="1051" y="45"/>
                  </a:cubicBezTo>
                  <a:cubicBezTo>
                    <a:pt x="1028" y="68"/>
                    <a:pt x="999" y="121"/>
                    <a:pt x="961" y="136"/>
                  </a:cubicBezTo>
                  <a:cubicBezTo>
                    <a:pt x="923" y="151"/>
                    <a:pt x="855" y="129"/>
                    <a:pt x="825" y="136"/>
                  </a:cubicBezTo>
                  <a:cubicBezTo>
                    <a:pt x="795" y="143"/>
                    <a:pt x="779" y="158"/>
                    <a:pt x="779" y="181"/>
                  </a:cubicBezTo>
                  <a:cubicBezTo>
                    <a:pt x="779" y="204"/>
                    <a:pt x="817" y="242"/>
                    <a:pt x="825" y="272"/>
                  </a:cubicBezTo>
                  <a:cubicBezTo>
                    <a:pt x="833" y="302"/>
                    <a:pt x="840" y="347"/>
                    <a:pt x="825" y="362"/>
                  </a:cubicBezTo>
                  <a:cubicBezTo>
                    <a:pt x="810" y="377"/>
                    <a:pt x="772" y="354"/>
                    <a:pt x="734" y="362"/>
                  </a:cubicBezTo>
                  <a:cubicBezTo>
                    <a:pt x="696" y="370"/>
                    <a:pt x="636" y="408"/>
                    <a:pt x="598" y="408"/>
                  </a:cubicBezTo>
                  <a:cubicBezTo>
                    <a:pt x="560" y="408"/>
                    <a:pt x="530" y="385"/>
                    <a:pt x="507" y="362"/>
                  </a:cubicBezTo>
                  <a:cubicBezTo>
                    <a:pt x="484" y="339"/>
                    <a:pt x="477" y="287"/>
                    <a:pt x="462" y="272"/>
                  </a:cubicBezTo>
                  <a:cubicBezTo>
                    <a:pt x="447" y="257"/>
                    <a:pt x="446" y="265"/>
                    <a:pt x="416" y="272"/>
                  </a:cubicBezTo>
                  <a:close/>
                </a:path>
              </a:pathLst>
            </a:custGeom>
            <a:solidFill>
              <a:srgbClr val="FFCC66"/>
            </a:solidFill>
            <a:ln w="9525">
              <a:solidFill>
                <a:srgbClr val="FF99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14" name="Freeform 7"/>
            <p:cNvSpPr>
              <a:spLocks noChangeAspect="1"/>
            </p:cNvSpPr>
            <p:nvPr/>
          </p:nvSpPr>
          <p:spPr bwMode="auto">
            <a:xfrm rot="17674032">
              <a:off x="6389148" y="2943979"/>
              <a:ext cx="1152819" cy="860122"/>
            </a:xfrm>
            <a:custGeom>
              <a:avLst/>
              <a:gdLst>
                <a:gd name="T0" fmla="*/ 817 w 915"/>
                <a:gd name="T1" fmla="*/ 151 h 598"/>
                <a:gd name="T2" fmla="*/ 499 w 915"/>
                <a:gd name="T3" fmla="*/ 15 h 598"/>
                <a:gd name="T4" fmla="*/ 136 w 915"/>
                <a:gd name="T5" fmla="*/ 61 h 598"/>
                <a:gd name="T6" fmla="*/ 0 w 915"/>
                <a:gd name="T7" fmla="*/ 333 h 598"/>
                <a:gd name="T8" fmla="*/ 136 w 915"/>
                <a:gd name="T9" fmla="*/ 560 h 598"/>
                <a:gd name="T10" fmla="*/ 318 w 915"/>
                <a:gd name="T11" fmla="*/ 560 h 598"/>
                <a:gd name="T12" fmla="*/ 363 w 915"/>
                <a:gd name="T13" fmla="*/ 423 h 598"/>
                <a:gd name="T14" fmla="*/ 454 w 915"/>
                <a:gd name="T15" fmla="*/ 287 h 598"/>
                <a:gd name="T16" fmla="*/ 590 w 915"/>
                <a:gd name="T17" fmla="*/ 378 h 598"/>
                <a:gd name="T18" fmla="*/ 771 w 915"/>
                <a:gd name="T19" fmla="*/ 423 h 598"/>
                <a:gd name="T20" fmla="*/ 907 w 915"/>
                <a:gd name="T21" fmla="*/ 287 h 598"/>
                <a:gd name="T22" fmla="*/ 817 w 915"/>
                <a:gd name="T23" fmla="*/ 151 h 598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915"/>
                <a:gd name="T37" fmla="*/ 0 h 598"/>
                <a:gd name="T38" fmla="*/ 915 w 915"/>
                <a:gd name="T39" fmla="*/ 598 h 598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915" h="598">
                  <a:moveTo>
                    <a:pt x="817" y="151"/>
                  </a:moveTo>
                  <a:cubicBezTo>
                    <a:pt x="749" y="106"/>
                    <a:pt x="612" y="30"/>
                    <a:pt x="499" y="15"/>
                  </a:cubicBezTo>
                  <a:cubicBezTo>
                    <a:pt x="386" y="0"/>
                    <a:pt x="219" y="8"/>
                    <a:pt x="136" y="61"/>
                  </a:cubicBezTo>
                  <a:cubicBezTo>
                    <a:pt x="53" y="114"/>
                    <a:pt x="0" y="250"/>
                    <a:pt x="0" y="333"/>
                  </a:cubicBezTo>
                  <a:cubicBezTo>
                    <a:pt x="0" y="416"/>
                    <a:pt x="83" y="522"/>
                    <a:pt x="136" y="560"/>
                  </a:cubicBezTo>
                  <a:cubicBezTo>
                    <a:pt x="189" y="598"/>
                    <a:pt x="280" y="583"/>
                    <a:pt x="318" y="560"/>
                  </a:cubicBezTo>
                  <a:cubicBezTo>
                    <a:pt x="356" y="537"/>
                    <a:pt x="340" y="469"/>
                    <a:pt x="363" y="423"/>
                  </a:cubicBezTo>
                  <a:cubicBezTo>
                    <a:pt x="386" y="377"/>
                    <a:pt x="416" y="294"/>
                    <a:pt x="454" y="287"/>
                  </a:cubicBezTo>
                  <a:cubicBezTo>
                    <a:pt x="492" y="280"/>
                    <a:pt x="537" y="355"/>
                    <a:pt x="590" y="378"/>
                  </a:cubicBezTo>
                  <a:cubicBezTo>
                    <a:pt x="643" y="401"/>
                    <a:pt x="718" y="438"/>
                    <a:pt x="771" y="423"/>
                  </a:cubicBezTo>
                  <a:cubicBezTo>
                    <a:pt x="824" y="408"/>
                    <a:pt x="899" y="332"/>
                    <a:pt x="907" y="287"/>
                  </a:cubicBezTo>
                  <a:cubicBezTo>
                    <a:pt x="915" y="242"/>
                    <a:pt x="885" y="196"/>
                    <a:pt x="817" y="151"/>
                  </a:cubicBezTo>
                  <a:close/>
                </a:path>
              </a:pathLst>
            </a:custGeom>
            <a:solidFill>
              <a:srgbClr val="FFFF66"/>
            </a:solidFill>
            <a:ln w="9525">
              <a:solidFill>
                <a:srgbClr val="FFCC66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>
                <a:cs typeface="Arial" panose="020B0604020202020204" pitchFamily="34" charset="0"/>
              </a:endParaRPr>
            </a:p>
          </p:txBody>
        </p:sp>
      </p:grpSp>
      <p:grpSp>
        <p:nvGrpSpPr>
          <p:cNvPr id="15" name="Group 3"/>
          <p:cNvGrpSpPr>
            <a:grpSpLocks noChangeAspect="1"/>
          </p:cNvGrpSpPr>
          <p:nvPr/>
        </p:nvGrpSpPr>
        <p:grpSpPr>
          <a:xfrm>
            <a:off x="6784353" y="1063331"/>
            <a:ext cx="1172023" cy="1088287"/>
            <a:chOff x="6878706" y="823735"/>
            <a:chExt cx="1384487" cy="1285571"/>
          </a:xfrm>
        </p:grpSpPr>
        <p:sp>
          <p:nvSpPr>
            <p:cNvPr id="16" name="Freeform 9"/>
            <p:cNvSpPr>
              <a:spLocks noChangeAspect="1"/>
            </p:cNvSpPr>
            <p:nvPr/>
          </p:nvSpPr>
          <p:spPr bwMode="auto">
            <a:xfrm rot="17674032">
              <a:off x="7147142" y="738579"/>
              <a:ext cx="1030896" cy="1201207"/>
            </a:xfrm>
            <a:custGeom>
              <a:avLst/>
              <a:gdLst>
                <a:gd name="T0" fmla="*/ 416 w 1330"/>
                <a:gd name="T1" fmla="*/ 272 h 612"/>
                <a:gd name="T2" fmla="*/ 280 w 1330"/>
                <a:gd name="T3" fmla="*/ 317 h 612"/>
                <a:gd name="T4" fmla="*/ 235 w 1330"/>
                <a:gd name="T5" fmla="*/ 272 h 612"/>
                <a:gd name="T6" fmla="*/ 99 w 1330"/>
                <a:gd name="T7" fmla="*/ 317 h 612"/>
                <a:gd name="T8" fmla="*/ 53 w 1330"/>
                <a:gd name="T9" fmla="*/ 499 h 612"/>
                <a:gd name="T10" fmla="*/ 416 w 1330"/>
                <a:gd name="T11" fmla="*/ 589 h 612"/>
                <a:gd name="T12" fmla="*/ 915 w 1330"/>
                <a:gd name="T13" fmla="*/ 589 h 612"/>
                <a:gd name="T14" fmla="*/ 1233 w 1330"/>
                <a:gd name="T15" fmla="*/ 453 h 612"/>
                <a:gd name="T16" fmla="*/ 1323 w 1330"/>
                <a:gd name="T17" fmla="*/ 317 h 612"/>
                <a:gd name="T18" fmla="*/ 1278 w 1330"/>
                <a:gd name="T19" fmla="*/ 181 h 612"/>
                <a:gd name="T20" fmla="*/ 1187 w 1330"/>
                <a:gd name="T21" fmla="*/ 45 h 612"/>
                <a:gd name="T22" fmla="*/ 1097 w 1330"/>
                <a:gd name="T23" fmla="*/ 0 h 612"/>
                <a:gd name="T24" fmla="*/ 1051 w 1330"/>
                <a:gd name="T25" fmla="*/ 45 h 612"/>
                <a:gd name="T26" fmla="*/ 961 w 1330"/>
                <a:gd name="T27" fmla="*/ 136 h 612"/>
                <a:gd name="T28" fmla="*/ 825 w 1330"/>
                <a:gd name="T29" fmla="*/ 136 h 612"/>
                <a:gd name="T30" fmla="*/ 779 w 1330"/>
                <a:gd name="T31" fmla="*/ 181 h 612"/>
                <a:gd name="T32" fmla="*/ 825 w 1330"/>
                <a:gd name="T33" fmla="*/ 272 h 612"/>
                <a:gd name="T34" fmla="*/ 825 w 1330"/>
                <a:gd name="T35" fmla="*/ 362 h 612"/>
                <a:gd name="T36" fmla="*/ 734 w 1330"/>
                <a:gd name="T37" fmla="*/ 362 h 612"/>
                <a:gd name="T38" fmla="*/ 598 w 1330"/>
                <a:gd name="T39" fmla="*/ 408 h 612"/>
                <a:gd name="T40" fmla="*/ 507 w 1330"/>
                <a:gd name="T41" fmla="*/ 362 h 612"/>
                <a:gd name="T42" fmla="*/ 462 w 1330"/>
                <a:gd name="T43" fmla="*/ 272 h 612"/>
                <a:gd name="T44" fmla="*/ 416 w 1330"/>
                <a:gd name="T45" fmla="*/ 272 h 612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330"/>
                <a:gd name="T70" fmla="*/ 0 h 612"/>
                <a:gd name="T71" fmla="*/ 1330 w 1330"/>
                <a:gd name="T72" fmla="*/ 612 h 612"/>
                <a:gd name="connsiteX0" fmla="*/ 2876 w 9703"/>
                <a:gd name="connsiteY0" fmla="*/ 4444 h 9859"/>
                <a:gd name="connsiteX1" fmla="*/ 1853 w 9703"/>
                <a:gd name="connsiteY1" fmla="*/ 5180 h 9859"/>
                <a:gd name="connsiteX2" fmla="*/ 1515 w 9703"/>
                <a:gd name="connsiteY2" fmla="*/ 4444 h 9859"/>
                <a:gd name="connsiteX3" fmla="*/ 492 w 9703"/>
                <a:gd name="connsiteY3" fmla="*/ 5180 h 9859"/>
                <a:gd name="connsiteX4" fmla="*/ 146 w 9703"/>
                <a:gd name="connsiteY4" fmla="*/ 8154 h 9859"/>
                <a:gd name="connsiteX5" fmla="*/ 2876 w 9703"/>
                <a:gd name="connsiteY5" fmla="*/ 9624 h 9859"/>
                <a:gd name="connsiteX6" fmla="*/ 6628 w 9703"/>
                <a:gd name="connsiteY6" fmla="*/ 9624 h 9859"/>
                <a:gd name="connsiteX7" fmla="*/ 9019 w 9703"/>
                <a:gd name="connsiteY7" fmla="*/ 7402 h 9859"/>
                <a:gd name="connsiteX8" fmla="*/ 9695 w 9703"/>
                <a:gd name="connsiteY8" fmla="*/ 5180 h 9859"/>
                <a:gd name="connsiteX9" fmla="*/ 9357 w 9703"/>
                <a:gd name="connsiteY9" fmla="*/ 2958 h 9859"/>
                <a:gd name="connsiteX10" fmla="*/ 8673 w 9703"/>
                <a:gd name="connsiteY10" fmla="*/ 735 h 9859"/>
                <a:gd name="connsiteX11" fmla="*/ 7996 w 9703"/>
                <a:gd name="connsiteY11" fmla="*/ 0 h 9859"/>
                <a:gd name="connsiteX12" fmla="*/ 7650 w 9703"/>
                <a:gd name="connsiteY12" fmla="*/ 735 h 9859"/>
                <a:gd name="connsiteX13" fmla="*/ 6974 w 9703"/>
                <a:gd name="connsiteY13" fmla="*/ 2222 h 9859"/>
                <a:gd name="connsiteX14" fmla="*/ 5951 w 9703"/>
                <a:gd name="connsiteY14" fmla="*/ 2222 h 9859"/>
                <a:gd name="connsiteX15" fmla="*/ 5605 w 9703"/>
                <a:gd name="connsiteY15" fmla="*/ 2958 h 9859"/>
                <a:gd name="connsiteX16" fmla="*/ 5951 w 9703"/>
                <a:gd name="connsiteY16" fmla="*/ 4444 h 9859"/>
                <a:gd name="connsiteX17" fmla="*/ 5951 w 9703"/>
                <a:gd name="connsiteY17" fmla="*/ 5915 h 9859"/>
                <a:gd name="connsiteX18" fmla="*/ 4248 w 9703"/>
                <a:gd name="connsiteY18" fmla="*/ 2079 h 9859"/>
                <a:gd name="connsiteX19" fmla="*/ 4244 w 9703"/>
                <a:gd name="connsiteY19" fmla="*/ 6667 h 9859"/>
                <a:gd name="connsiteX20" fmla="*/ 3560 w 9703"/>
                <a:gd name="connsiteY20" fmla="*/ 5915 h 9859"/>
                <a:gd name="connsiteX21" fmla="*/ 3222 w 9703"/>
                <a:gd name="connsiteY21" fmla="*/ 4444 h 9859"/>
                <a:gd name="connsiteX22" fmla="*/ 2876 w 9703"/>
                <a:gd name="connsiteY22" fmla="*/ 4444 h 9859"/>
                <a:gd name="connsiteX0" fmla="*/ 2964 w 10000"/>
                <a:gd name="connsiteY0" fmla="*/ 4508 h 10000"/>
                <a:gd name="connsiteX1" fmla="*/ 1910 w 10000"/>
                <a:gd name="connsiteY1" fmla="*/ 5254 h 10000"/>
                <a:gd name="connsiteX2" fmla="*/ 1561 w 10000"/>
                <a:gd name="connsiteY2" fmla="*/ 4508 h 10000"/>
                <a:gd name="connsiteX3" fmla="*/ 507 w 10000"/>
                <a:gd name="connsiteY3" fmla="*/ 5254 h 10000"/>
                <a:gd name="connsiteX4" fmla="*/ 150 w 10000"/>
                <a:gd name="connsiteY4" fmla="*/ 8271 h 10000"/>
                <a:gd name="connsiteX5" fmla="*/ 2964 w 10000"/>
                <a:gd name="connsiteY5" fmla="*/ 9762 h 10000"/>
                <a:gd name="connsiteX6" fmla="*/ 6831 w 10000"/>
                <a:gd name="connsiteY6" fmla="*/ 9762 h 10000"/>
                <a:gd name="connsiteX7" fmla="*/ 9295 w 10000"/>
                <a:gd name="connsiteY7" fmla="*/ 7508 h 10000"/>
                <a:gd name="connsiteX8" fmla="*/ 9992 w 10000"/>
                <a:gd name="connsiteY8" fmla="*/ 5254 h 10000"/>
                <a:gd name="connsiteX9" fmla="*/ 9643 w 10000"/>
                <a:gd name="connsiteY9" fmla="*/ 3000 h 10000"/>
                <a:gd name="connsiteX10" fmla="*/ 8938 w 10000"/>
                <a:gd name="connsiteY10" fmla="*/ 746 h 10000"/>
                <a:gd name="connsiteX11" fmla="*/ 8241 w 10000"/>
                <a:gd name="connsiteY11" fmla="*/ 0 h 10000"/>
                <a:gd name="connsiteX12" fmla="*/ 7884 w 10000"/>
                <a:gd name="connsiteY12" fmla="*/ 746 h 10000"/>
                <a:gd name="connsiteX13" fmla="*/ 7187 w 10000"/>
                <a:gd name="connsiteY13" fmla="*/ 2254 h 10000"/>
                <a:gd name="connsiteX14" fmla="*/ 6133 w 10000"/>
                <a:gd name="connsiteY14" fmla="*/ 2254 h 10000"/>
                <a:gd name="connsiteX15" fmla="*/ 5777 w 10000"/>
                <a:gd name="connsiteY15" fmla="*/ 3000 h 10000"/>
                <a:gd name="connsiteX16" fmla="*/ 5287 w 10000"/>
                <a:gd name="connsiteY16" fmla="*/ 2908 h 10000"/>
                <a:gd name="connsiteX17" fmla="*/ 6133 w 10000"/>
                <a:gd name="connsiteY17" fmla="*/ 6000 h 10000"/>
                <a:gd name="connsiteX18" fmla="*/ 4378 w 10000"/>
                <a:gd name="connsiteY18" fmla="*/ 2109 h 10000"/>
                <a:gd name="connsiteX19" fmla="*/ 4374 w 10000"/>
                <a:gd name="connsiteY19" fmla="*/ 6762 h 10000"/>
                <a:gd name="connsiteX20" fmla="*/ 3669 w 10000"/>
                <a:gd name="connsiteY20" fmla="*/ 6000 h 10000"/>
                <a:gd name="connsiteX21" fmla="*/ 3321 w 10000"/>
                <a:gd name="connsiteY21" fmla="*/ 4508 h 10000"/>
                <a:gd name="connsiteX22" fmla="*/ 2964 w 10000"/>
                <a:gd name="connsiteY22" fmla="*/ 4508 h 10000"/>
                <a:gd name="connsiteX0" fmla="*/ 2964 w 10000"/>
                <a:gd name="connsiteY0" fmla="*/ 4508 h 10000"/>
                <a:gd name="connsiteX1" fmla="*/ 1910 w 10000"/>
                <a:gd name="connsiteY1" fmla="*/ 5254 h 10000"/>
                <a:gd name="connsiteX2" fmla="*/ 1561 w 10000"/>
                <a:gd name="connsiteY2" fmla="*/ 4508 h 10000"/>
                <a:gd name="connsiteX3" fmla="*/ 507 w 10000"/>
                <a:gd name="connsiteY3" fmla="*/ 5254 h 10000"/>
                <a:gd name="connsiteX4" fmla="*/ 150 w 10000"/>
                <a:gd name="connsiteY4" fmla="*/ 8271 h 10000"/>
                <a:gd name="connsiteX5" fmla="*/ 2964 w 10000"/>
                <a:gd name="connsiteY5" fmla="*/ 9762 h 10000"/>
                <a:gd name="connsiteX6" fmla="*/ 6831 w 10000"/>
                <a:gd name="connsiteY6" fmla="*/ 9762 h 10000"/>
                <a:gd name="connsiteX7" fmla="*/ 9295 w 10000"/>
                <a:gd name="connsiteY7" fmla="*/ 7508 h 10000"/>
                <a:gd name="connsiteX8" fmla="*/ 9992 w 10000"/>
                <a:gd name="connsiteY8" fmla="*/ 5254 h 10000"/>
                <a:gd name="connsiteX9" fmla="*/ 9643 w 10000"/>
                <a:gd name="connsiteY9" fmla="*/ 3000 h 10000"/>
                <a:gd name="connsiteX10" fmla="*/ 8938 w 10000"/>
                <a:gd name="connsiteY10" fmla="*/ 746 h 10000"/>
                <a:gd name="connsiteX11" fmla="*/ 8241 w 10000"/>
                <a:gd name="connsiteY11" fmla="*/ 0 h 10000"/>
                <a:gd name="connsiteX12" fmla="*/ 7884 w 10000"/>
                <a:gd name="connsiteY12" fmla="*/ 746 h 10000"/>
                <a:gd name="connsiteX13" fmla="*/ 7187 w 10000"/>
                <a:gd name="connsiteY13" fmla="*/ 2254 h 10000"/>
                <a:gd name="connsiteX14" fmla="*/ 6133 w 10000"/>
                <a:gd name="connsiteY14" fmla="*/ 2254 h 10000"/>
                <a:gd name="connsiteX15" fmla="*/ 5777 w 10000"/>
                <a:gd name="connsiteY15" fmla="*/ 3000 h 10000"/>
                <a:gd name="connsiteX16" fmla="*/ 5287 w 10000"/>
                <a:gd name="connsiteY16" fmla="*/ 2908 h 10000"/>
                <a:gd name="connsiteX17" fmla="*/ 4355 w 10000"/>
                <a:gd name="connsiteY17" fmla="*/ 787 h 10000"/>
                <a:gd name="connsiteX18" fmla="*/ 4378 w 10000"/>
                <a:gd name="connsiteY18" fmla="*/ 2109 h 10000"/>
                <a:gd name="connsiteX19" fmla="*/ 4374 w 10000"/>
                <a:gd name="connsiteY19" fmla="*/ 6762 h 10000"/>
                <a:gd name="connsiteX20" fmla="*/ 3669 w 10000"/>
                <a:gd name="connsiteY20" fmla="*/ 6000 h 10000"/>
                <a:gd name="connsiteX21" fmla="*/ 3321 w 10000"/>
                <a:gd name="connsiteY21" fmla="*/ 4508 h 10000"/>
                <a:gd name="connsiteX22" fmla="*/ 2964 w 10000"/>
                <a:gd name="connsiteY22" fmla="*/ 4508 h 10000"/>
                <a:gd name="connsiteX0" fmla="*/ 2964 w 10000"/>
                <a:gd name="connsiteY0" fmla="*/ 4508 h 10000"/>
                <a:gd name="connsiteX1" fmla="*/ 1910 w 10000"/>
                <a:gd name="connsiteY1" fmla="*/ 5254 h 10000"/>
                <a:gd name="connsiteX2" fmla="*/ 1561 w 10000"/>
                <a:gd name="connsiteY2" fmla="*/ 4508 h 10000"/>
                <a:gd name="connsiteX3" fmla="*/ 507 w 10000"/>
                <a:gd name="connsiteY3" fmla="*/ 5254 h 10000"/>
                <a:gd name="connsiteX4" fmla="*/ 150 w 10000"/>
                <a:gd name="connsiteY4" fmla="*/ 8271 h 10000"/>
                <a:gd name="connsiteX5" fmla="*/ 2964 w 10000"/>
                <a:gd name="connsiteY5" fmla="*/ 9762 h 10000"/>
                <a:gd name="connsiteX6" fmla="*/ 6831 w 10000"/>
                <a:gd name="connsiteY6" fmla="*/ 9762 h 10000"/>
                <a:gd name="connsiteX7" fmla="*/ 9295 w 10000"/>
                <a:gd name="connsiteY7" fmla="*/ 7508 h 10000"/>
                <a:gd name="connsiteX8" fmla="*/ 9992 w 10000"/>
                <a:gd name="connsiteY8" fmla="*/ 5254 h 10000"/>
                <a:gd name="connsiteX9" fmla="*/ 9643 w 10000"/>
                <a:gd name="connsiteY9" fmla="*/ 3000 h 10000"/>
                <a:gd name="connsiteX10" fmla="*/ 8938 w 10000"/>
                <a:gd name="connsiteY10" fmla="*/ 746 h 10000"/>
                <a:gd name="connsiteX11" fmla="*/ 8241 w 10000"/>
                <a:gd name="connsiteY11" fmla="*/ 0 h 10000"/>
                <a:gd name="connsiteX12" fmla="*/ 7884 w 10000"/>
                <a:gd name="connsiteY12" fmla="*/ 746 h 10000"/>
                <a:gd name="connsiteX13" fmla="*/ 7187 w 10000"/>
                <a:gd name="connsiteY13" fmla="*/ 2254 h 10000"/>
                <a:gd name="connsiteX14" fmla="*/ 6133 w 10000"/>
                <a:gd name="connsiteY14" fmla="*/ 2254 h 10000"/>
                <a:gd name="connsiteX15" fmla="*/ 5777 w 10000"/>
                <a:gd name="connsiteY15" fmla="*/ 3000 h 10000"/>
                <a:gd name="connsiteX16" fmla="*/ 5287 w 10000"/>
                <a:gd name="connsiteY16" fmla="*/ 2908 h 10000"/>
                <a:gd name="connsiteX17" fmla="*/ 4355 w 10000"/>
                <a:gd name="connsiteY17" fmla="*/ 787 h 10000"/>
                <a:gd name="connsiteX18" fmla="*/ 3845 w 10000"/>
                <a:gd name="connsiteY18" fmla="*/ 858 h 10000"/>
                <a:gd name="connsiteX19" fmla="*/ 4374 w 10000"/>
                <a:gd name="connsiteY19" fmla="*/ 6762 h 10000"/>
                <a:gd name="connsiteX20" fmla="*/ 3669 w 10000"/>
                <a:gd name="connsiteY20" fmla="*/ 6000 h 10000"/>
                <a:gd name="connsiteX21" fmla="*/ 3321 w 10000"/>
                <a:gd name="connsiteY21" fmla="*/ 4508 h 10000"/>
                <a:gd name="connsiteX22" fmla="*/ 2964 w 10000"/>
                <a:gd name="connsiteY22" fmla="*/ 4508 h 10000"/>
                <a:gd name="connsiteX0" fmla="*/ 2964 w 10000"/>
                <a:gd name="connsiteY0" fmla="*/ 4508 h 10000"/>
                <a:gd name="connsiteX1" fmla="*/ 1910 w 10000"/>
                <a:gd name="connsiteY1" fmla="*/ 5254 h 10000"/>
                <a:gd name="connsiteX2" fmla="*/ 1561 w 10000"/>
                <a:gd name="connsiteY2" fmla="*/ 4508 h 10000"/>
                <a:gd name="connsiteX3" fmla="*/ 507 w 10000"/>
                <a:gd name="connsiteY3" fmla="*/ 5254 h 10000"/>
                <a:gd name="connsiteX4" fmla="*/ 150 w 10000"/>
                <a:gd name="connsiteY4" fmla="*/ 8271 h 10000"/>
                <a:gd name="connsiteX5" fmla="*/ 2964 w 10000"/>
                <a:gd name="connsiteY5" fmla="*/ 9762 h 10000"/>
                <a:gd name="connsiteX6" fmla="*/ 6831 w 10000"/>
                <a:gd name="connsiteY6" fmla="*/ 9762 h 10000"/>
                <a:gd name="connsiteX7" fmla="*/ 9295 w 10000"/>
                <a:gd name="connsiteY7" fmla="*/ 7508 h 10000"/>
                <a:gd name="connsiteX8" fmla="*/ 9992 w 10000"/>
                <a:gd name="connsiteY8" fmla="*/ 5254 h 10000"/>
                <a:gd name="connsiteX9" fmla="*/ 9643 w 10000"/>
                <a:gd name="connsiteY9" fmla="*/ 3000 h 10000"/>
                <a:gd name="connsiteX10" fmla="*/ 8938 w 10000"/>
                <a:gd name="connsiteY10" fmla="*/ 746 h 10000"/>
                <a:gd name="connsiteX11" fmla="*/ 8241 w 10000"/>
                <a:gd name="connsiteY11" fmla="*/ 0 h 10000"/>
                <a:gd name="connsiteX12" fmla="*/ 7884 w 10000"/>
                <a:gd name="connsiteY12" fmla="*/ 746 h 10000"/>
                <a:gd name="connsiteX13" fmla="*/ 7187 w 10000"/>
                <a:gd name="connsiteY13" fmla="*/ 2254 h 10000"/>
                <a:gd name="connsiteX14" fmla="*/ 6133 w 10000"/>
                <a:gd name="connsiteY14" fmla="*/ 2254 h 10000"/>
                <a:gd name="connsiteX15" fmla="*/ 5777 w 10000"/>
                <a:gd name="connsiteY15" fmla="*/ 3000 h 10000"/>
                <a:gd name="connsiteX16" fmla="*/ 5287 w 10000"/>
                <a:gd name="connsiteY16" fmla="*/ 2908 h 10000"/>
                <a:gd name="connsiteX17" fmla="*/ 4355 w 10000"/>
                <a:gd name="connsiteY17" fmla="*/ 787 h 10000"/>
                <a:gd name="connsiteX18" fmla="*/ 3845 w 10000"/>
                <a:gd name="connsiteY18" fmla="*/ 858 h 10000"/>
                <a:gd name="connsiteX19" fmla="*/ 3365 w 10000"/>
                <a:gd name="connsiteY19" fmla="*/ 2835 h 10000"/>
                <a:gd name="connsiteX20" fmla="*/ 3669 w 10000"/>
                <a:gd name="connsiteY20" fmla="*/ 6000 h 10000"/>
                <a:gd name="connsiteX21" fmla="*/ 3321 w 10000"/>
                <a:gd name="connsiteY21" fmla="*/ 4508 h 10000"/>
                <a:gd name="connsiteX22" fmla="*/ 2964 w 10000"/>
                <a:gd name="connsiteY22" fmla="*/ 4508 h 10000"/>
                <a:gd name="connsiteX0" fmla="*/ 2964 w 10000"/>
                <a:gd name="connsiteY0" fmla="*/ 4508 h 10000"/>
                <a:gd name="connsiteX1" fmla="*/ 1910 w 10000"/>
                <a:gd name="connsiteY1" fmla="*/ 5254 h 10000"/>
                <a:gd name="connsiteX2" fmla="*/ 1561 w 10000"/>
                <a:gd name="connsiteY2" fmla="*/ 4508 h 10000"/>
                <a:gd name="connsiteX3" fmla="*/ 507 w 10000"/>
                <a:gd name="connsiteY3" fmla="*/ 5254 h 10000"/>
                <a:gd name="connsiteX4" fmla="*/ 150 w 10000"/>
                <a:gd name="connsiteY4" fmla="*/ 8271 h 10000"/>
                <a:gd name="connsiteX5" fmla="*/ 2964 w 10000"/>
                <a:gd name="connsiteY5" fmla="*/ 9762 h 10000"/>
                <a:gd name="connsiteX6" fmla="*/ 6831 w 10000"/>
                <a:gd name="connsiteY6" fmla="*/ 9762 h 10000"/>
                <a:gd name="connsiteX7" fmla="*/ 9295 w 10000"/>
                <a:gd name="connsiteY7" fmla="*/ 7508 h 10000"/>
                <a:gd name="connsiteX8" fmla="*/ 9992 w 10000"/>
                <a:gd name="connsiteY8" fmla="*/ 5254 h 10000"/>
                <a:gd name="connsiteX9" fmla="*/ 9643 w 10000"/>
                <a:gd name="connsiteY9" fmla="*/ 3000 h 10000"/>
                <a:gd name="connsiteX10" fmla="*/ 8938 w 10000"/>
                <a:gd name="connsiteY10" fmla="*/ 746 h 10000"/>
                <a:gd name="connsiteX11" fmla="*/ 8241 w 10000"/>
                <a:gd name="connsiteY11" fmla="*/ 0 h 10000"/>
                <a:gd name="connsiteX12" fmla="*/ 7884 w 10000"/>
                <a:gd name="connsiteY12" fmla="*/ 746 h 10000"/>
                <a:gd name="connsiteX13" fmla="*/ 7187 w 10000"/>
                <a:gd name="connsiteY13" fmla="*/ 2254 h 10000"/>
                <a:gd name="connsiteX14" fmla="*/ 6133 w 10000"/>
                <a:gd name="connsiteY14" fmla="*/ 2254 h 10000"/>
                <a:gd name="connsiteX15" fmla="*/ 5777 w 10000"/>
                <a:gd name="connsiteY15" fmla="*/ 3000 h 10000"/>
                <a:gd name="connsiteX16" fmla="*/ 5287 w 10000"/>
                <a:gd name="connsiteY16" fmla="*/ 2908 h 10000"/>
                <a:gd name="connsiteX17" fmla="*/ 4355 w 10000"/>
                <a:gd name="connsiteY17" fmla="*/ 787 h 10000"/>
                <a:gd name="connsiteX18" fmla="*/ 3845 w 10000"/>
                <a:gd name="connsiteY18" fmla="*/ 858 h 10000"/>
                <a:gd name="connsiteX19" fmla="*/ 3365 w 10000"/>
                <a:gd name="connsiteY19" fmla="*/ 2835 h 10000"/>
                <a:gd name="connsiteX20" fmla="*/ 3226 w 10000"/>
                <a:gd name="connsiteY20" fmla="*/ 3770 h 10000"/>
                <a:gd name="connsiteX21" fmla="*/ 3321 w 10000"/>
                <a:gd name="connsiteY21" fmla="*/ 4508 h 10000"/>
                <a:gd name="connsiteX22" fmla="*/ 2964 w 10000"/>
                <a:gd name="connsiteY22" fmla="*/ 4508 h 10000"/>
                <a:gd name="connsiteX0" fmla="*/ 2964 w 10000"/>
                <a:gd name="connsiteY0" fmla="*/ 4508 h 10000"/>
                <a:gd name="connsiteX1" fmla="*/ 1910 w 10000"/>
                <a:gd name="connsiteY1" fmla="*/ 5254 h 10000"/>
                <a:gd name="connsiteX2" fmla="*/ 1561 w 10000"/>
                <a:gd name="connsiteY2" fmla="*/ 4508 h 10000"/>
                <a:gd name="connsiteX3" fmla="*/ 507 w 10000"/>
                <a:gd name="connsiteY3" fmla="*/ 5254 h 10000"/>
                <a:gd name="connsiteX4" fmla="*/ 150 w 10000"/>
                <a:gd name="connsiteY4" fmla="*/ 8271 h 10000"/>
                <a:gd name="connsiteX5" fmla="*/ 2964 w 10000"/>
                <a:gd name="connsiteY5" fmla="*/ 9762 h 10000"/>
                <a:gd name="connsiteX6" fmla="*/ 6831 w 10000"/>
                <a:gd name="connsiteY6" fmla="*/ 9762 h 10000"/>
                <a:gd name="connsiteX7" fmla="*/ 9295 w 10000"/>
                <a:gd name="connsiteY7" fmla="*/ 7508 h 10000"/>
                <a:gd name="connsiteX8" fmla="*/ 9992 w 10000"/>
                <a:gd name="connsiteY8" fmla="*/ 5254 h 10000"/>
                <a:gd name="connsiteX9" fmla="*/ 9643 w 10000"/>
                <a:gd name="connsiteY9" fmla="*/ 3000 h 10000"/>
                <a:gd name="connsiteX10" fmla="*/ 8938 w 10000"/>
                <a:gd name="connsiteY10" fmla="*/ 746 h 10000"/>
                <a:gd name="connsiteX11" fmla="*/ 8241 w 10000"/>
                <a:gd name="connsiteY11" fmla="*/ 0 h 10000"/>
                <a:gd name="connsiteX12" fmla="*/ 7884 w 10000"/>
                <a:gd name="connsiteY12" fmla="*/ 746 h 10000"/>
                <a:gd name="connsiteX13" fmla="*/ 7187 w 10000"/>
                <a:gd name="connsiteY13" fmla="*/ 2254 h 10000"/>
                <a:gd name="connsiteX14" fmla="*/ 6133 w 10000"/>
                <a:gd name="connsiteY14" fmla="*/ 2254 h 10000"/>
                <a:gd name="connsiteX15" fmla="*/ 5777 w 10000"/>
                <a:gd name="connsiteY15" fmla="*/ 3000 h 10000"/>
                <a:gd name="connsiteX16" fmla="*/ 5287 w 10000"/>
                <a:gd name="connsiteY16" fmla="*/ 2908 h 10000"/>
                <a:gd name="connsiteX17" fmla="*/ 4355 w 10000"/>
                <a:gd name="connsiteY17" fmla="*/ 787 h 10000"/>
                <a:gd name="connsiteX18" fmla="*/ 3845 w 10000"/>
                <a:gd name="connsiteY18" fmla="*/ 858 h 10000"/>
                <a:gd name="connsiteX19" fmla="*/ 3365 w 10000"/>
                <a:gd name="connsiteY19" fmla="*/ 2835 h 10000"/>
                <a:gd name="connsiteX20" fmla="*/ 3226 w 10000"/>
                <a:gd name="connsiteY20" fmla="*/ 3770 h 10000"/>
                <a:gd name="connsiteX21" fmla="*/ 3153 w 10000"/>
                <a:gd name="connsiteY21" fmla="*/ 4130 h 10000"/>
                <a:gd name="connsiteX22" fmla="*/ 2964 w 10000"/>
                <a:gd name="connsiteY22" fmla="*/ 4508 h 10000"/>
                <a:gd name="connsiteX0" fmla="*/ 2964 w 10000"/>
                <a:gd name="connsiteY0" fmla="*/ 4508 h 10000"/>
                <a:gd name="connsiteX1" fmla="*/ 2784 w 10000"/>
                <a:gd name="connsiteY1" fmla="*/ 5929 h 10000"/>
                <a:gd name="connsiteX2" fmla="*/ 1561 w 10000"/>
                <a:gd name="connsiteY2" fmla="*/ 4508 h 10000"/>
                <a:gd name="connsiteX3" fmla="*/ 507 w 10000"/>
                <a:gd name="connsiteY3" fmla="*/ 5254 h 10000"/>
                <a:gd name="connsiteX4" fmla="*/ 150 w 10000"/>
                <a:gd name="connsiteY4" fmla="*/ 8271 h 10000"/>
                <a:gd name="connsiteX5" fmla="*/ 2964 w 10000"/>
                <a:gd name="connsiteY5" fmla="*/ 9762 h 10000"/>
                <a:gd name="connsiteX6" fmla="*/ 6831 w 10000"/>
                <a:gd name="connsiteY6" fmla="*/ 9762 h 10000"/>
                <a:gd name="connsiteX7" fmla="*/ 9295 w 10000"/>
                <a:gd name="connsiteY7" fmla="*/ 7508 h 10000"/>
                <a:gd name="connsiteX8" fmla="*/ 9992 w 10000"/>
                <a:gd name="connsiteY8" fmla="*/ 5254 h 10000"/>
                <a:gd name="connsiteX9" fmla="*/ 9643 w 10000"/>
                <a:gd name="connsiteY9" fmla="*/ 3000 h 10000"/>
                <a:gd name="connsiteX10" fmla="*/ 8938 w 10000"/>
                <a:gd name="connsiteY10" fmla="*/ 746 h 10000"/>
                <a:gd name="connsiteX11" fmla="*/ 8241 w 10000"/>
                <a:gd name="connsiteY11" fmla="*/ 0 h 10000"/>
                <a:gd name="connsiteX12" fmla="*/ 7884 w 10000"/>
                <a:gd name="connsiteY12" fmla="*/ 746 h 10000"/>
                <a:gd name="connsiteX13" fmla="*/ 7187 w 10000"/>
                <a:gd name="connsiteY13" fmla="*/ 2254 h 10000"/>
                <a:gd name="connsiteX14" fmla="*/ 6133 w 10000"/>
                <a:gd name="connsiteY14" fmla="*/ 2254 h 10000"/>
                <a:gd name="connsiteX15" fmla="*/ 5777 w 10000"/>
                <a:gd name="connsiteY15" fmla="*/ 3000 h 10000"/>
                <a:gd name="connsiteX16" fmla="*/ 5287 w 10000"/>
                <a:gd name="connsiteY16" fmla="*/ 2908 h 10000"/>
                <a:gd name="connsiteX17" fmla="*/ 4355 w 10000"/>
                <a:gd name="connsiteY17" fmla="*/ 787 h 10000"/>
                <a:gd name="connsiteX18" fmla="*/ 3845 w 10000"/>
                <a:gd name="connsiteY18" fmla="*/ 858 h 10000"/>
                <a:gd name="connsiteX19" fmla="*/ 3365 w 10000"/>
                <a:gd name="connsiteY19" fmla="*/ 2835 h 10000"/>
                <a:gd name="connsiteX20" fmla="*/ 3226 w 10000"/>
                <a:gd name="connsiteY20" fmla="*/ 3770 h 10000"/>
                <a:gd name="connsiteX21" fmla="*/ 3153 w 10000"/>
                <a:gd name="connsiteY21" fmla="*/ 4130 h 10000"/>
                <a:gd name="connsiteX22" fmla="*/ 2964 w 10000"/>
                <a:gd name="connsiteY22" fmla="*/ 4508 h 10000"/>
                <a:gd name="connsiteX0" fmla="*/ 3002 w 10038"/>
                <a:gd name="connsiteY0" fmla="*/ 4508 h 10000"/>
                <a:gd name="connsiteX1" fmla="*/ 2822 w 10038"/>
                <a:gd name="connsiteY1" fmla="*/ 5929 h 10000"/>
                <a:gd name="connsiteX2" fmla="*/ 2855 w 10038"/>
                <a:gd name="connsiteY2" fmla="*/ 8412 h 10000"/>
                <a:gd name="connsiteX3" fmla="*/ 545 w 10038"/>
                <a:gd name="connsiteY3" fmla="*/ 5254 h 10000"/>
                <a:gd name="connsiteX4" fmla="*/ 188 w 10038"/>
                <a:gd name="connsiteY4" fmla="*/ 8271 h 10000"/>
                <a:gd name="connsiteX5" fmla="*/ 3002 w 10038"/>
                <a:gd name="connsiteY5" fmla="*/ 9762 h 10000"/>
                <a:gd name="connsiteX6" fmla="*/ 6869 w 10038"/>
                <a:gd name="connsiteY6" fmla="*/ 9762 h 10000"/>
                <a:gd name="connsiteX7" fmla="*/ 9333 w 10038"/>
                <a:gd name="connsiteY7" fmla="*/ 7508 h 10000"/>
                <a:gd name="connsiteX8" fmla="*/ 10030 w 10038"/>
                <a:gd name="connsiteY8" fmla="*/ 5254 h 10000"/>
                <a:gd name="connsiteX9" fmla="*/ 9681 w 10038"/>
                <a:gd name="connsiteY9" fmla="*/ 3000 h 10000"/>
                <a:gd name="connsiteX10" fmla="*/ 8976 w 10038"/>
                <a:gd name="connsiteY10" fmla="*/ 746 h 10000"/>
                <a:gd name="connsiteX11" fmla="*/ 8279 w 10038"/>
                <a:gd name="connsiteY11" fmla="*/ 0 h 10000"/>
                <a:gd name="connsiteX12" fmla="*/ 7922 w 10038"/>
                <a:gd name="connsiteY12" fmla="*/ 746 h 10000"/>
                <a:gd name="connsiteX13" fmla="*/ 7225 w 10038"/>
                <a:gd name="connsiteY13" fmla="*/ 2254 h 10000"/>
                <a:gd name="connsiteX14" fmla="*/ 6171 w 10038"/>
                <a:gd name="connsiteY14" fmla="*/ 2254 h 10000"/>
                <a:gd name="connsiteX15" fmla="*/ 5815 w 10038"/>
                <a:gd name="connsiteY15" fmla="*/ 3000 h 10000"/>
                <a:gd name="connsiteX16" fmla="*/ 5325 w 10038"/>
                <a:gd name="connsiteY16" fmla="*/ 2908 h 10000"/>
                <a:gd name="connsiteX17" fmla="*/ 4393 w 10038"/>
                <a:gd name="connsiteY17" fmla="*/ 787 h 10000"/>
                <a:gd name="connsiteX18" fmla="*/ 3883 w 10038"/>
                <a:gd name="connsiteY18" fmla="*/ 858 h 10000"/>
                <a:gd name="connsiteX19" fmla="*/ 3403 w 10038"/>
                <a:gd name="connsiteY19" fmla="*/ 2835 h 10000"/>
                <a:gd name="connsiteX20" fmla="*/ 3264 w 10038"/>
                <a:gd name="connsiteY20" fmla="*/ 3770 h 10000"/>
                <a:gd name="connsiteX21" fmla="*/ 3191 w 10038"/>
                <a:gd name="connsiteY21" fmla="*/ 4130 h 10000"/>
                <a:gd name="connsiteX22" fmla="*/ 3002 w 10038"/>
                <a:gd name="connsiteY22" fmla="*/ 4508 h 10000"/>
                <a:gd name="connsiteX0" fmla="*/ 2815 w 9851"/>
                <a:gd name="connsiteY0" fmla="*/ 4508 h 10000"/>
                <a:gd name="connsiteX1" fmla="*/ 2635 w 9851"/>
                <a:gd name="connsiteY1" fmla="*/ 5929 h 10000"/>
                <a:gd name="connsiteX2" fmla="*/ 2668 w 9851"/>
                <a:gd name="connsiteY2" fmla="*/ 8412 h 10000"/>
                <a:gd name="connsiteX3" fmla="*/ 1 w 9851"/>
                <a:gd name="connsiteY3" fmla="*/ 8271 h 10000"/>
                <a:gd name="connsiteX4" fmla="*/ 2815 w 9851"/>
                <a:gd name="connsiteY4" fmla="*/ 9762 h 10000"/>
                <a:gd name="connsiteX5" fmla="*/ 6682 w 9851"/>
                <a:gd name="connsiteY5" fmla="*/ 9762 h 10000"/>
                <a:gd name="connsiteX6" fmla="*/ 9146 w 9851"/>
                <a:gd name="connsiteY6" fmla="*/ 7508 h 10000"/>
                <a:gd name="connsiteX7" fmla="*/ 9843 w 9851"/>
                <a:gd name="connsiteY7" fmla="*/ 5254 h 10000"/>
                <a:gd name="connsiteX8" fmla="*/ 9494 w 9851"/>
                <a:gd name="connsiteY8" fmla="*/ 3000 h 10000"/>
                <a:gd name="connsiteX9" fmla="*/ 8789 w 9851"/>
                <a:gd name="connsiteY9" fmla="*/ 746 h 10000"/>
                <a:gd name="connsiteX10" fmla="*/ 8092 w 9851"/>
                <a:gd name="connsiteY10" fmla="*/ 0 h 10000"/>
                <a:gd name="connsiteX11" fmla="*/ 7735 w 9851"/>
                <a:gd name="connsiteY11" fmla="*/ 746 h 10000"/>
                <a:gd name="connsiteX12" fmla="*/ 7038 w 9851"/>
                <a:gd name="connsiteY12" fmla="*/ 2254 h 10000"/>
                <a:gd name="connsiteX13" fmla="*/ 5984 w 9851"/>
                <a:gd name="connsiteY13" fmla="*/ 2254 h 10000"/>
                <a:gd name="connsiteX14" fmla="*/ 5628 w 9851"/>
                <a:gd name="connsiteY14" fmla="*/ 3000 h 10000"/>
                <a:gd name="connsiteX15" fmla="*/ 5138 w 9851"/>
                <a:gd name="connsiteY15" fmla="*/ 2908 h 10000"/>
                <a:gd name="connsiteX16" fmla="*/ 4206 w 9851"/>
                <a:gd name="connsiteY16" fmla="*/ 787 h 10000"/>
                <a:gd name="connsiteX17" fmla="*/ 3696 w 9851"/>
                <a:gd name="connsiteY17" fmla="*/ 858 h 10000"/>
                <a:gd name="connsiteX18" fmla="*/ 3216 w 9851"/>
                <a:gd name="connsiteY18" fmla="*/ 2835 h 10000"/>
                <a:gd name="connsiteX19" fmla="*/ 3077 w 9851"/>
                <a:gd name="connsiteY19" fmla="*/ 3770 h 10000"/>
                <a:gd name="connsiteX20" fmla="*/ 3004 w 9851"/>
                <a:gd name="connsiteY20" fmla="*/ 4130 h 10000"/>
                <a:gd name="connsiteX21" fmla="*/ 2815 w 9851"/>
                <a:gd name="connsiteY21" fmla="*/ 4508 h 10000"/>
                <a:gd name="connsiteX0" fmla="*/ 2858 w 10000"/>
                <a:gd name="connsiteY0" fmla="*/ 4508 h 10000"/>
                <a:gd name="connsiteX1" fmla="*/ 2675 w 10000"/>
                <a:gd name="connsiteY1" fmla="*/ 5929 h 10000"/>
                <a:gd name="connsiteX2" fmla="*/ 2708 w 10000"/>
                <a:gd name="connsiteY2" fmla="*/ 8412 h 10000"/>
                <a:gd name="connsiteX3" fmla="*/ 1 w 10000"/>
                <a:gd name="connsiteY3" fmla="*/ 8271 h 10000"/>
                <a:gd name="connsiteX4" fmla="*/ 2858 w 10000"/>
                <a:gd name="connsiteY4" fmla="*/ 9762 h 10000"/>
                <a:gd name="connsiteX5" fmla="*/ 6783 w 10000"/>
                <a:gd name="connsiteY5" fmla="*/ 9762 h 10000"/>
                <a:gd name="connsiteX6" fmla="*/ 9284 w 10000"/>
                <a:gd name="connsiteY6" fmla="*/ 7508 h 10000"/>
                <a:gd name="connsiteX7" fmla="*/ 9992 w 10000"/>
                <a:gd name="connsiteY7" fmla="*/ 5254 h 10000"/>
                <a:gd name="connsiteX8" fmla="*/ 9638 w 10000"/>
                <a:gd name="connsiteY8" fmla="*/ 3000 h 10000"/>
                <a:gd name="connsiteX9" fmla="*/ 8922 w 10000"/>
                <a:gd name="connsiteY9" fmla="*/ 746 h 10000"/>
                <a:gd name="connsiteX10" fmla="*/ 8214 w 10000"/>
                <a:gd name="connsiteY10" fmla="*/ 0 h 10000"/>
                <a:gd name="connsiteX11" fmla="*/ 7852 w 10000"/>
                <a:gd name="connsiteY11" fmla="*/ 746 h 10000"/>
                <a:gd name="connsiteX12" fmla="*/ 7144 w 10000"/>
                <a:gd name="connsiteY12" fmla="*/ 2254 h 10000"/>
                <a:gd name="connsiteX13" fmla="*/ 6075 w 10000"/>
                <a:gd name="connsiteY13" fmla="*/ 2254 h 10000"/>
                <a:gd name="connsiteX14" fmla="*/ 5713 w 10000"/>
                <a:gd name="connsiteY14" fmla="*/ 3000 h 10000"/>
                <a:gd name="connsiteX15" fmla="*/ 5216 w 10000"/>
                <a:gd name="connsiteY15" fmla="*/ 2908 h 10000"/>
                <a:gd name="connsiteX16" fmla="*/ 4270 w 10000"/>
                <a:gd name="connsiteY16" fmla="*/ 787 h 10000"/>
                <a:gd name="connsiteX17" fmla="*/ 3752 w 10000"/>
                <a:gd name="connsiteY17" fmla="*/ 858 h 10000"/>
                <a:gd name="connsiteX18" fmla="*/ 3265 w 10000"/>
                <a:gd name="connsiteY18" fmla="*/ 2835 h 10000"/>
                <a:gd name="connsiteX19" fmla="*/ 3049 w 10000"/>
                <a:gd name="connsiteY19" fmla="*/ 4130 h 10000"/>
                <a:gd name="connsiteX20" fmla="*/ 2858 w 10000"/>
                <a:gd name="connsiteY20" fmla="*/ 4508 h 10000"/>
                <a:gd name="connsiteX0" fmla="*/ 2858 w 10000"/>
                <a:gd name="connsiteY0" fmla="*/ 4508 h 10000"/>
                <a:gd name="connsiteX1" fmla="*/ 2675 w 10000"/>
                <a:gd name="connsiteY1" fmla="*/ 5929 h 10000"/>
                <a:gd name="connsiteX2" fmla="*/ 2708 w 10000"/>
                <a:gd name="connsiteY2" fmla="*/ 8412 h 10000"/>
                <a:gd name="connsiteX3" fmla="*/ 1 w 10000"/>
                <a:gd name="connsiteY3" fmla="*/ 8271 h 10000"/>
                <a:gd name="connsiteX4" fmla="*/ 2858 w 10000"/>
                <a:gd name="connsiteY4" fmla="*/ 9762 h 10000"/>
                <a:gd name="connsiteX5" fmla="*/ 6783 w 10000"/>
                <a:gd name="connsiteY5" fmla="*/ 9762 h 10000"/>
                <a:gd name="connsiteX6" fmla="*/ 9284 w 10000"/>
                <a:gd name="connsiteY6" fmla="*/ 7508 h 10000"/>
                <a:gd name="connsiteX7" fmla="*/ 9992 w 10000"/>
                <a:gd name="connsiteY7" fmla="*/ 5254 h 10000"/>
                <a:gd name="connsiteX8" fmla="*/ 9638 w 10000"/>
                <a:gd name="connsiteY8" fmla="*/ 3000 h 10000"/>
                <a:gd name="connsiteX9" fmla="*/ 8922 w 10000"/>
                <a:gd name="connsiteY9" fmla="*/ 746 h 10000"/>
                <a:gd name="connsiteX10" fmla="*/ 8214 w 10000"/>
                <a:gd name="connsiteY10" fmla="*/ 0 h 10000"/>
                <a:gd name="connsiteX11" fmla="*/ 7852 w 10000"/>
                <a:gd name="connsiteY11" fmla="*/ 746 h 10000"/>
                <a:gd name="connsiteX12" fmla="*/ 7144 w 10000"/>
                <a:gd name="connsiteY12" fmla="*/ 2254 h 10000"/>
                <a:gd name="connsiteX13" fmla="*/ 6075 w 10000"/>
                <a:gd name="connsiteY13" fmla="*/ 2254 h 10000"/>
                <a:gd name="connsiteX14" fmla="*/ 5713 w 10000"/>
                <a:gd name="connsiteY14" fmla="*/ 3000 h 10000"/>
                <a:gd name="connsiteX15" fmla="*/ 5216 w 10000"/>
                <a:gd name="connsiteY15" fmla="*/ 2908 h 10000"/>
                <a:gd name="connsiteX16" fmla="*/ 4270 w 10000"/>
                <a:gd name="connsiteY16" fmla="*/ 787 h 10000"/>
                <a:gd name="connsiteX17" fmla="*/ 3752 w 10000"/>
                <a:gd name="connsiteY17" fmla="*/ 858 h 10000"/>
                <a:gd name="connsiteX18" fmla="*/ 3265 w 10000"/>
                <a:gd name="connsiteY18" fmla="*/ 2835 h 10000"/>
                <a:gd name="connsiteX19" fmla="*/ 2858 w 10000"/>
                <a:gd name="connsiteY19" fmla="*/ 4508 h 10000"/>
                <a:gd name="connsiteX0" fmla="*/ 339 w 7481"/>
                <a:gd name="connsiteY0" fmla="*/ 4508 h 9992"/>
                <a:gd name="connsiteX1" fmla="*/ 156 w 7481"/>
                <a:gd name="connsiteY1" fmla="*/ 5929 h 9992"/>
                <a:gd name="connsiteX2" fmla="*/ 189 w 7481"/>
                <a:gd name="connsiteY2" fmla="*/ 8412 h 9992"/>
                <a:gd name="connsiteX3" fmla="*/ 339 w 7481"/>
                <a:gd name="connsiteY3" fmla="*/ 9762 h 9992"/>
                <a:gd name="connsiteX4" fmla="*/ 4264 w 7481"/>
                <a:gd name="connsiteY4" fmla="*/ 9762 h 9992"/>
                <a:gd name="connsiteX5" fmla="*/ 6765 w 7481"/>
                <a:gd name="connsiteY5" fmla="*/ 7508 h 9992"/>
                <a:gd name="connsiteX6" fmla="*/ 7473 w 7481"/>
                <a:gd name="connsiteY6" fmla="*/ 5254 h 9992"/>
                <a:gd name="connsiteX7" fmla="*/ 7119 w 7481"/>
                <a:gd name="connsiteY7" fmla="*/ 3000 h 9992"/>
                <a:gd name="connsiteX8" fmla="*/ 6403 w 7481"/>
                <a:gd name="connsiteY8" fmla="*/ 746 h 9992"/>
                <a:gd name="connsiteX9" fmla="*/ 5695 w 7481"/>
                <a:gd name="connsiteY9" fmla="*/ 0 h 9992"/>
                <a:gd name="connsiteX10" fmla="*/ 5333 w 7481"/>
                <a:gd name="connsiteY10" fmla="*/ 746 h 9992"/>
                <a:gd name="connsiteX11" fmla="*/ 4625 w 7481"/>
                <a:gd name="connsiteY11" fmla="*/ 2254 h 9992"/>
                <a:gd name="connsiteX12" fmla="*/ 3556 w 7481"/>
                <a:gd name="connsiteY12" fmla="*/ 2254 h 9992"/>
                <a:gd name="connsiteX13" fmla="*/ 3194 w 7481"/>
                <a:gd name="connsiteY13" fmla="*/ 3000 h 9992"/>
                <a:gd name="connsiteX14" fmla="*/ 2697 w 7481"/>
                <a:gd name="connsiteY14" fmla="*/ 2908 h 9992"/>
                <a:gd name="connsiteX15" fmla="*/ 1751 w 7481"/>
                <a:gd name="connsiteY15" fmla="*/ 787 h 9992"/>
                <a:gd name="connsiteX16" fmla="*/ 1233 w 7481"/>
                <a:gd name="connsiteY16" fmla="*/ 858 h 9992"/>
                <a:gd name="connsiteX17" fmla="*/ 746 w 7481"/>
                <a:gd name="connsiteY17" fmla="*/ 2835 h 9992"/>
                <a:gd name="connsiteX18" fmla="*/ 339 w 7481"/>
                <a:gd name="connsiteY18" fmla="*/ 4508 h 9992"/>
                <a:gd name="connsiteX0" fmla="*/ 573 w 10120"/>
                <a:gd name="connsiteY0" fmla="*/ 4512 h 10040"/>
                <a:gd name="connsiteX1" fmla="*/ 329 w 10120"/>
                <a:gd name="connsiteY1" fmla="*/ 5934 h 10040"/>
                <a:gd name="connsiteX2" fmla="*/ 111 w 10120"/>
                <a:gd name="connsiteY2" fmla="*/ 7730 h 10040"/>
                <a:gd name="connsiteX3" fmla="*/ 573 w 10120"/>
                <a:gd name="connsiteY3" fmla="*/ 9770 h 10040"/>
                <a:gd name="connsiteX4" fmla="*/ 5820 w 10120"/>
                <a:gd name="connsiteY4" fmla="*/ 9770 h 10040"/>
                <a:gd name="connsiteX5" fmla="*/ 9163 w 10120"/>
                <a:gd name="connsiteY5" fmla="*/ 7514 h 10040"/>
                <a:gd name="connsiteX6" fmla="*/ 10109 w 10120"/>
                <a:gd name="connsiteY6" fmla="*/ 5258 h 10040"/>
                <a:gd name="connsiteX7" fmla="*/ 9636 w 10120"/>
                <a:gd name="connsiteY7" fmla="*/ 3002 h 10040"/>
                <a:gd name="connsiteX8" fmla="*/ 8679 w 10120"/>
                <a:gd name="connsiteY8" fmla="*/ 747 h 10040"/>
                <a:gd name="connsiteX9" fmla="*/ 7733 w 10120"/>
                <a:gd name="connsiteY9" fmla="*/ 0 h 10040"/>
                <a:gd name="connsiteX10" fmla="*/ 7249 w 10120"/>
                <a:gd name="connsiteY10" fmla="*/ 747 h 10040"/>
                <a:gd name="connsiteX11" fmla="*/ 6302 w 10120"/>
                <a:gd name="connsiteY11" fmla="*/ 2256 h 10040"/>
                <a:gd name="connsiteX12" fmla="*/ 4873 w 10120"/>
                <a:gd name="connsiteY12" fmla="*/ 2256 h 10040"/>
                <a:gd name="connsiteX13" fmla="*/ 4389 w 10120"/>
                <a:gd name="connsiteY13" fmla="*/ 3002 h 10040"/>
                <a:gd name="connsiteX14" fmla="*/ 3725 w 10120"/>
                <a:gd name="connsiteY14" fmla="*/ 2910 h 10040"/>
                <a:gd name="connsiteX15" fmla="*/ 2461 w 10120"/>
                <a:gd name="connsiteY15" fmla="*/ 788 h 10040"/>
                <a:gd name="connsiteX16" fmla="*/ 1768 w 10120"/>
                <a:gd name="connsiteY16" fmla="*/ 859 h 10040"/>
                <a:gd name="connsiteX17" fmla="*/ 1117 w 10120"/>
                <a:gd name="connsiteY17" fmla="*/ 2837 h 10040"/>
                <a:gd name="connsiteX18" fmla="*/ 573 w 10120"/>
                <a:gd name="connsiteY18" fmla="*/ 4512 h 10040"/>
                <a:gd name="connsiteX0" fmla="*/ 503 w 10050"/>
                <a:gd name="connsiteY0" fmla="*/ 4512 h 9833"/>
                <a:gd name="connsiteX1" fmla="*/ 259 w 10050"/>
                <a:gd name="connsiteY1" fmla="*/ 5934 h 9833"/>
                <a:gd name="connsiteX2" fmla="*/ 41 w 10050"/>
                <a:gd name="connsiteY2" fmla="*/ 7730 h 9833"/>
                <a:gd name="connsiteX3" fmla="*/ 1135 w 10050"/>
                <a:gd name="connsiteY3" fmla="*/ 9086 h 9833"/>
                <a:gd name="connsiteX4" fmla="*/ 5750 w 10050"/>
                <a:gd name="connsiteY4" fmla="*/ 9770 h 9833"/>
                <a:gd name="connsiteX5" fmla="*/ 9093 w 10050"/>
                <a:gd name="connsiteY5" fmla="*/ 7514 h 9833"/>
                <a:gd name="connsiteX6" fmla="*/ 10039 w 10050"/>
                <a:gd name="connsiteY6" fmla="*/ 5258 h 9833"/>
                <a:gd name="connsiteX7" fmla="*/ 9566 w 10050"/>
                <a:gd name="connsiteY7" fmla="*/ 3002 h 9833"/>
                <a:gd name="connsiteX8" fmla="*/ 8609 w 10050"/>
                <a:gd name="connsiteY8" fmla="*/ 747 h 9833"/>
                <a:gd name="connsiteX9" fmla="*/ 7663 w 10050"/>
                <a:gd name="connsiteY9" fmla="*/ 0 h 9833"/>
                <a:gd name="connsiteX10" fmla="*/ 7179 w 10050"/>
                <a:gd name="connsiteY10" fmla="*/ 747 h 9833"/>
                <a:gd name="connsiteX11" fmla="*/ 6232 w 10050"/>
                <a:gd name="connsiteY11" fmla="*/ 2256 h 9833"/>
                <a:gd name="connsiteX12" fmla="*/ 4803 w 10050"/>
                <a:gd name="connsiteY12" fmla="*/ 2256 h 9833"/>
                <a:gd name="connsiteX13" fmla="*/ 4319 w 10050"/>
                <a:gd name="connsiteY13" fmla="*/ 3002 h 9833"/>
                <a:gd name="connsiteX14" fmla="*/ 3655 w 10050"/>
                <a:gd name="connsiteY14" fmla="*/ 2910 h 9833"/>
                <a:gd name="connsiteX15" fmla="*/ 2391 w 10050"/>
                <a:gd name="connsiteY15" fmla="*/ 788 h 9833"/>
                <a:gd name="connsiteX16" fmla="*/ 1698 w 10050"/>
                <a:gd name="connsiteY16" fmla="*/ 859 h 9833"/>
                <a:gd name="connsiteX17" fmla="*/ 1047 w 10050"/>
                <a:gd name="connsiteY17" fmla="*/ 2837 h 9833"/>
                <a:gd name="connsiteX18" fmla="*/ 503 w 10050"/>
                <a:gd name="connsiteY18" fmla="*/ 4512 h 9833"/>
                <a:gd name="connsiteX0" fmla="*/ 500 w 10000"/>
                <a:gd name="connsiteY0" fmla="*/ 4589 h 9253"/>
                <a:gd name="connsiteX1" fmla="*/ 258 w 10000"/>
                <a:gd name="connsiteY1" fmla="*/ 6035 h 9253"/>
                <a:gd name="connsiteX2" fmla="*/ 41 w 10000"/>
                <a:gd name="connsiteY2" fmla="*/ 7861 h 9253"/>
                <a:gd name="connsiteX3" fmla="*/ 1129 w 10000"/>
                <a:gd name="connsiteY3" fmla="*/ 9240 h 9253"/>
                <a:gd name="connsiteX4" fmla="*/ 4945 w 10000"/>
                <a:gd name="connsiteY4" fmla="*/ 7010 h 9253"/>
                <a:gd name="connsiteX5" fmla="*/ 9048 w 10000"/>
                <a:gd name="connsiteY5" fmla="*/ 7642 h 9253"/>
                <a:gd name="connsiteX6" fmla="*/ 9989 w 10000"/>
                <a:gd name="connsiteY6" fmla="*/ 5347 h 9253"/>
                <a:gd name="connsiteX7" fmla="*/ 9518 w 10000"/>
                <a:gd name="connsiteY7" fmla="*/ 3053 h 9253"/>
                <a:gd name="connsiteX8" fmla="*/ 8566 w 10000"/>
                <a:gd name="connsiteY8" fmla="*/ 760 h 9253"/>
                <a:gd name="connsiteX9" fmla="*/ 7625 w 10000"/>
                <a:gd name="connsiteY9" fmla="*/ 0 h 9253"/>
                <a:gd name="connsiteX10" fmla="*/ 7143 w 10000"/>
                <a:gd name="connsiteY10" fmla="*/ 760 h 9253"/>
                <a:gd name="connsiteX11" fmla="*/ 6201 w 10000"/>
                <a:gd name="connsiteY11" fmla="*/ 2294 h 9253"/>
                <a:gd name="connsiteX12" fmla="*/ 4779 w 10000"/>
                <a:gd name="connsiteY12" fmla="*/ 2294 h 9253"/>
                <a:gd name="connsiteX13" fmla="*/ 4298 w 10000"/>
                <a:gd name="connsiteY13" fmla="*/ 3053 h 9253"/>
                <a:gd name="connsiteX14" fmla="*/ 3637 w 10000"/>
                <a:gd name="connsiteY14" fmla="*/ 2959 h 9253"/>
                <a:gd name="connsiteX15" fmla="*/ 2379 w 10000"/>
                <a:gd name="connsiteY15" fmla="*/ 801 h 9253"/>
                <a:gd name="connsiteX16" fmla="*/ 1690 w 10000"/>
                <a:gd name="connsiteY16" fmla="*/ 874 h 9253"/>
                <a:gd name="connsiteX17" fmla="*/ 1042 w 10000"/>
                <a:gd name="connsiteY17" fmla="*/ 2885 h 9253"/>
                <a:gd name="connsiteX18" fmla="*/ 500 w 10000"/>
                <a:gd name="connsiteY18" fmla="*/ 4589 h 9253"/>
                <a:gd name="connsiteX0" fmla="*/ 500 w 10068"/>
                <a:gd name="connsiteY0" fmla="*/ 4959 h 10000"/>
                <a:gd name="connsiteX1" fmla="*/ 258 w 10068"/>
                <a:gd name="connsiteY1" fmla="*/ 6522 h 10000"/>
                <a:gd name="connsiteX2" fmla="*/ 41 w 10068"/>
                <a:gd name="connsiteY2" fmla="*/ 8496 h 10000"/>
                <a:gd name="connsiteX3" fmla="*/ 1129 w 10068"/>
                <a:gd name="connsiteY3" fmla="*/ 9986 h 10000"/>
                <a:gd name="connsiteX4" fmla="*/ 4945 w 10068"/>
                <a:gd name="connsiteY4" fmla="*/ 7576 h 10000"/>
                <a:gd name="connsiteX5" fmla="*/ 7874 w 10068"/>
                <a:gd name="connsiteY5" fmla="*/ 6052 h 10000"/>
                <a:gd name="connsiteX6" fmla="*/ 9989 w 10068"/>
                <a:gd name="connsiteY6" fmla="*/ 5779 h 10000"/>
                <a:gd name="connsiteX7" fmla="*/ 9518 w 10068"/>
                <a:gd name="connsiteY7" fmla="*/ 3299 h 10000"/>
                <a:gd name="connsiteX8" fmla="*/ 8566 w 10068"/>
                <a:gd name="connsiteY8" fmla="*/ 821 h 10000"/>
                <a:gd name="connsiteX9" fmla="*/ 7625 w 10068"/>
                <a:gd name="connsiteY9" fmla="*/ 0 h 10000"/>
                <a:gd name="connsiteX10" fmla="*/ 7143 w 10068"/>
                <a:gd name="connsiteY10" fmla="*/ 821 h 10000"/>
                <a:gd name="connsiteX11" fmla="*/ 6201 w 10068"/>
                <a:gd name="connsiteY11" fmla="*/ 2479 h 10000"/>
                <a:gd name="connsiteX12" fmla="*/ 4779 w 10068"/>
                <a:gd name="connsiteY12" fmla="*/ 2479 h 10000"/>
                <a:gd name="connsiteX13" fmla="*/ 4298 w 10068"/>
                <a:gd name="connsiteY13" fmla="*/ 3299 h 10000"/>
                <a:gd name="connsiteX14" fmla="*/ 3637 w 10068"/>
                <a:gd name="connsiteY14" fmla="*/ 3198 h 10000"/>
                <a:gd name="connsiteX15" fmla="*/ 2379 w 10068"/>
                <a:gd name="connsiteY15" fmla="*/ 866 h 10000"/>
                <a:gd name="connsiteX16" fmla="*/ 1690 w 10068"/>
                <a:gd name="connsiteY16" fmla="*/ 945 h 10000"/>
                <a:gd name="connsiteX17" fmla="*/ 1042 w 10068"/>
                <a:gd name="connsiteY17" fmla="*/ 3118 h 10000"/>
                <a:gd name="connsiteX18" fmla="*/ 500 w 10068"/>
                <a:gd name="connsiteY18" fmla="*/ 4959 h 10000"/>
                <a:gd name="connsiteX0" fmla="*/ 500 w 9518"/>
                <a:gd name="connsiteY0" fmla="*/ 4959 h 10000"/>
                <a:gd name="connsiteX1" fmla="*/ 258 w 9518"/>
                <a:gd name="connsiteY1" fmla="*/ 6522 h 10000"/>
                <a:gd name="connsiteX2" fmla="*/ 41 w 9518"/>
                <a:gd name="connsiteY2" fmla="*/ 8496 h 10000"/>
                <a:gd name="connsiteX3" fmla="*/ 1129 w 9518"/>
                <a:gd name="connsiteY3" fmla="*/ 9986 h 10000"/>
                <a:gd name="connsiteX4" fmla="*/ 4945 w 9518"/>
                <a:gd name="connsiteY4" fmla="*/ 7576 h 10000"/>
                <a:gd name="connsiteX5" fmla="*/ 7874 w 9518"/>
                <a:gd name="connsiteY5" fmla="*/ 6052 h 10000"/>
                <a:gd name="connsiteX6" fmla="*/ 8526 w 9518"/>
                <a:gd name="connsiteY6" fmla="*/ 4661 h 10000"/>
                <a:gd name="connsiteX7" fmla="*/ 9518 w 9518"/>
                <a:gd name="connsiteY7" fmla="*/ 3299 h 10000"/>
                <a:gd name="connsiteX8" fmla="*/ 8566 w 9518"/>
                <a:gd name="connsiteY8" fmla="*/ 821 h 10000"/>
                <a:gd name="connsiteX9" fmla="*/ 7625 w 9518"/>
                <a:gd name="connsiteY9" fmla="*/ 0 h 10000"/>
                <a:gd name="connsiteX10" fmla="*/ 7143 w 9518"/>
                <a:gd name="connsiteY10" fmla="*/ 821 h 10000"/>
                <a:gd name="connsiteX11" fmla="*/ 6201 w 9518"/>
                <a:gd name="connsiteY11" fmla="*/ 2479 h 10000"/>
                <a:gd name="connsiteX12" fmla="*/ 4779 w 9518"/>
                <a:gd name="connsiteY12" fmla="*/ 2479 h 10000"/>
                <a:gd name="connsiteX13" fmla="*/ 4298 w 9518"/>
                <a:gd name="connsiteY13" fmla="*/ 3299 h 10000"/>
                <a:gd name="connsiteX14" fmla="*/ 3637 w 9518"/>
                <a:gd name="connsiteY14" fmla="*/ 3198 h 10000"/>
                <a:gd name="connsiteX15" fmla="*/ 2379 w 9518"/>
                <a:gd name="connsiteY15" fmla="*/ 866 h 10000"/>
                <a:gd name="connsiteX16" fmla="*/ 1690 w 9518"/>
                <a:gd name="connsiteY16" fmla="*/ 945 h 10000"/>
                <a:gd name="connsiteX17" fmla="*/ 1042 w 9518"/>
                <a:gd name="connsiteY17" fmla="*/ 3118 h 10000"/>
                <a:gd name="connsiteX18" fmla="*/ 500 w 9518"/>
                <a:gd name="connsiteY18" fmla="*/ 4959 h 10000"/>
                <a:gd name="connsiteX0" fmla="*/ 525 w 9044"/>
                <a:gd name="connsiteY0" fmla="*/ 4959 h 10000"/>
                <a:gd name="connsiteX1" fmla="*/ 271 w 9044"/>
                <a:gd name="connsiteY1" fmla="*/ 6522 h 10000"/>
                <a:gd name="connsiteX2" fmla="*/ 43 w 9044"/>
                <a:gd name="connsiteY2" fmla="*/ 8496 h 10000"/>
                <a:gd name="connsiteX3" fmla="*/ 1186 w 9044"/>
                <a:gd name="connsiteY3" fmla="*/ 9986 h 10000"/>
                <a:gd name="connsiteX4" fmla="*/ 5195 w 9044"/>
                <a:gd name="connsiteY4" fmla="*/ 7576 h 10000"/>
                <a:gd name="connsiteX5" fmla="*/ 8273 w 9044"/>
                <a:gd name="connsiteY5" fmla="*/ 6052 h 10000"/>
                <a:gd name="connsiteX6" fmla="*/ 8958 w 9044"/>
                <a:gd name="connsiteY6" fmla="*/ 4661 h 10000"/>
                <a:gd name="connsiteX7" fmla="*/ 8883 w 9044"/>
                <a:gd name="connsiteY7" fmla="*/ 2945 h 10000"/>
                <a:gd name="connsiteX8" fmla="*/ 9000 w 9044"/>
                <a:gd name="connsiteY8" fmla="*/ 821 h 10000"/>
                <a:gd name="connsiteX9" fmla="*/ 8011 w 9044"/>
                <a:gd name="connsiteY9" fmla="*/ 0 h 10000"/>
                <a:gd name="connsiteX10" fmla="*/ 7505 w 9044"/>
                <a:gd name="connsiteY10" fmla="*/ 821 h 10000"/>
                <a:gd name="connsiteX11" fmla="*/ 6515 w 9044"/>
                <a:gd name="connsiteY11" fmla="*/ 2479 h 10000"/>
                <a:gd name="connsiteX12" fmla="*/ 5021 w 9044"/>
                <a:gd name="connsiteY12" fmla="*/ 2479 h 10000"/>
                <a:gd name="connsiteX13" fmla="*/ 4516 w 9044"/>
                <a:gd name="connsiteY13" fmla="*/ 3299 h 10000"/>
                <a:gd name="connsiteX14" fmla="*/ 3821 w 9044"/>
                <a:gd name="connsiteY14" fmla="*/ 3198 h 10000"/>
                <a:gd name="connsiteX15" fmla="*/ 2499 w 9044"/>
                <a:gd name="connsiteY15" fmla="*/ 866 h 10000"/>
                <a:gd name="connsiteX16" fmla="*/ 1776 w 9044"/>
                <a:gd name="connsiteY16" fmla="*/ 945 h 10000"/>
                <a:gd name="connsiteX17" fmla="*/ 1095 w 9044"/>
                <a:gd name="connsiteY17" fmla="*/ 3118 h 10000"/>
                <a:gd name="connsiteX18" fmla="*/ 525 w 9044"/>
                <a:gd name="connsiteY18" fmla="*/ 4959 h 10000"/>
                <a:gd name="connsiteX0" fmla="*/ 580 w 10049"/>
                <a:gd name="connsiteY0" fmla="*/ 7667 h 12708"/>
                <a:gd name="connsiteX1" fmla="*/ 300 w 10049"/>
                <a:gd name="connsiteY1" fmla="*/ 9230 h 12708"/>
                <a:gd name="connsiteX2" fmla="*/ 48 w 10049"/>
                <a:gd name="connsiteY2" fmla="*/ 11204 h 12708"/>
                <a:gd name="connsiteX3" fmla="*/ 1311 w 10049"/>
                <a:gd name="connsiteY3" fmla="*/ 12694 h 12708"/>
                <a:gd name="connsiteX4" fmla="*/ 5744 w 10049"/>
                <a:gd name="connsiteY4" fmla="*/ 10284 h 12708"/>
                <a:gd name="connsiteX5" fmla="*/ 9148 w 10049"/>
                <a:gd name="connsiteY5" fmla="*/ 8760 h 12708"/>
                <a:gd name="connsiteX6" fmla="*/ 9905 w 10049"/>
                <a:gd name="connsiteY6" fmla="*/ 7369 h 12708"/>
                <a:gd name="connsiteX7" fmla="*/ 9822 w 10049"/>
                <a:gd name="connsiteY7" fmla="*/ 5653 h 12708"/>
                <a:gd name="connsiteX8" fmla="*/ 9951 w 10049"/>
                <a:gd name="connsiteY8" fmla="*/ 3529 h 12708"/>
                <a:gd name="connsiteX9" fmla="*/ 8154 w 10049"/>
                <a:gd name="connsiteY9" fmla="*/ 0 h 12708"/>
                <a:gd name="connsiteX10" fmla="*/ 8298 w 10049"/>
                <a:gd name="connsiteY10" fmla="*/ 3529 h 12708"/>
                <a:gd name="connsiteX11" fmla="*/ 7204 w 10049"/>
                <a:gd name="connsiteY11" fmla="*/ 5187 h 12708"/>
                <a:gd name="connsiteX12" fmla="*/ 5552 w 10049"/>
                <a:gd name="connsiteY12" fmla="*/ 5187 h 12708"/>
                <a:gd name="connsiteX13" fmla="*/ 4993 w 10049"/>
                <a:gd name="connsiteY13" fmla="*/ 6007 h 12708"/>
                <a:gd name="connsiteX14" fmla="*/ 4225 w 10049"/>
                <a:gd name="connsiteY14" fmla="*/ 5906 h 12708"/>
                <a:gd name="connsiteX15" fmla="*/ 2763 w 10049"/>
                <a:gd name="connsiteY15" fmla="*/ 3574 h 12708"/>
                <a:gd name="connsiteX16" fmla="*/ 1964 w 10049"/>
                <a:gd name="connsiteY16" fmla="*/ 3653 h 12708"/>
                <a:gd name="connsiteX17" fmla="*/ 1211 w 10049"/>
                <a:gd name="connsiteY17" fmla="*/ 5826 h 12708"/>
                <a:gd name="connsiteX18" fmla="*/ 580 w 10049"/>
                <a:gd name="connsiteY18" fmla="*/ 7667 h 12708"/>
                <a:gd name="connsiteX0" fmla="*/ 580 w 9945"/>
                <a:gd name="connsiteY0" fmla="*/ 8151 h 13192"/>
                <a:gd name="connsiteX1" fmla="*/ 300 w 9945"/>
                <a:gd name="connsiteY1" fmla="*/ 9714 h 13192"/>
                <a:gd name="connsiteX2" fmla="*/ 48 w 9945"/>
                <a:gd name="connsiteY2" fmla="*/ 11688 h 13192"/>
                <a:gd name="connsiteX3" fmla="*/ 1311 w 9945"/>
                <a:gd name="connsiteY3" fmla="*/ 13178 h 13192"/>
                <a:gd name="connsiteX4" fmla="*/ 5744 w 9945"/>
                <a:gd name="connsiteY4" fmla="*/ 10768 h 13192"/>
                <a:gd name="connsiteX5" fmla="*/ 9148 w 9945"/>
                <a:gd name="connsiteY5" fmla="*/ 9244 h 13192"/>
                <a:gd name="connsiteX6" fmla="*/ 9905 w 9945"/>
                <a:gd name="connsiteY6" fmla="*/ 7853 h 13192"/>
                <a:gd name="connsiteX7" fmla="*/ 9822 w 9945"/>
                <a:gd name="connsiteY7" fmla="*/ 6137 h 13192"/>
                <a:gd name="connsiteX8" fmla="*/ 9653 w 9945"/>
                <a:gd name="connsiteY8" fmla="*/ 644 h 13192"/>
                <a:gd name="connsiteX9" fmla="*/ 8154 w 9945"/>
                <a:gd name="connsiteY9" fmla="*/ 484 h 13192"/>
                <a:gd name="connsiteX10" fmla="*/ 8298 w 9945"/>
                <a:gd name="connsiteY10" fmla="*/ 4013 h 13192"/>
                <a:gd name="connsiteX11" fmla="*/ 7204 w 9945"/>
                <a:gd name="connsiteY11" fmla="*/ 5671 h 13192"/>
                <a:gd name="connsiteX12" fmla="*/ 5552 w 9945"/>
                <a:gd name="connsiteY12" fmla="*/ 5671 h 13192"/>
                <a:gd name="connsiteX13" fmla="*/ 4993 w 9945"/>
                <a:gd name="connsiteY13" fmla="*/ 6491 h 13192"/>
                <a:gd name="connsiteX14" fmla="*/ 4225 w 9945"/>
                <a:gd name="connsiteY14" fmla="*/ 6390 h 13192"/>
                <a:gd name="connsiteX15" fmla="*/ 2763 w 9945"/>
                <a:gd name="connsiteY15" fmla="*/ 4058 h 13192"/>
                <a:gd name="connsiteX16" fmla="*/ 1964 w 9945"/>
                <a:gd name="connsiteY16" fmla="*/ 4137 h 13192"/>
                <a:gd name="connsiteX17" fmla="*/ 1211 w 9945"/>
                <a:gd name="connsiteY17" fmla="*/ 6310 h 13192"/>
                <a:gd name="connsiteX18" fmla="*/ 580 w 9945"/>
                <a:gd name="connsiteY18" fmla="*/ 8151 h 13192"/>
                <a:gd name="connsiteX0" fmla="*/ 583 w 10000"/>
                <a:gd name="connsiteY0" fmla="*/ 7045 h 10866"/>
                <a:gd name="connsiteX1" fmla="*/ 302 w 10000"/>
                <a:gd name="connsiteY1" fmla="*/ 8230 h 10866"/>
                <a:gd name="connsiteX2" fmla="*/ 48 w 10000"/>
                <a:gd name="connsiteY2" fmla="*/ 9726 h 10866"/>
                <a:gd name="connsiteX3" fmla="*/ 1318 w 10000"/>
                <a:gd name="connsiteY3" fmla="*/ 10855 h 10866"/>
                <a:gd name="connsiteX4" fmla="*/ 5776 w 10000"/>
                <a:gd name="connsiteY4" fmla="*/ 9029 h 10866"/>
                <a:gd name="connsiteX5" fmla="*/ 9199 w 10000"/>
                <a:gd name="connsiteY5" fmla="*/ 7873 h 10866"/>
                <a:gd name="connsiteX6" fmla="*/ 9960 w 10000"/>
                <a:gd name="connsiteY6" fmla="*/ 6819 h 10866"/>
                <a:gd name="connsiteX7" fmla="*/ 9876 w 10000"/>
                <a:gd name="connsiteY7" fmla="*/ 5518 h 10866"/>
                <a:gd name="connsiteX8" fmla="*/ 9706 w 10000"/>
                <a:gd name="connsiteY8" fmla="*/ 1354 h 10866"/>
                <a:gd name="connsiteX9" fmla="*/ 7686 w 10000"/>
                <a:gd name="connsiteY9" fmla="*/ 121 h 10866"/>
                <a:gd name="connsiteX10" fmla="*/ 8344 w 10000"/>
                <a:gd name="connsiteY10" fmla="*/ 3908 h 10866"/>
                <a:gd name="connsiteX11" fmla="*/ 7244 w 10000"/>
                <a:gd name="connsiteY11" fmla="*/ 5165 h 10866"/>
                <a:gd name="connsiteX12" fmla="*/ 5583 w 10000"/>
                <a:gd name="connsiteY12" fmla="*/ 5165 h 10866"/>
                <a:gd name="connsiteX13" fmla="*/ 5021 w 10000"/>
                <a:gd name="connsiteY13" fmla="*/ 5786 h 10866"/>
                <a:gd name="connsiteX14" fmla="*/ 4248 w 10000"/>
                <a:gd name="connsiteY14" fmla="*/ 5710 h 10866"/>
                <a:gd name="connsiteX15" fmla="*/ 2778 w 10000"/>
                <a:gd name="connsiteY15" fmla="*/ 3942 h 10866"/>
                <a:gd name="connsiteX16" fmla="*/ 1975 w 10000"/>
                <a:gd name="connsiteY16" fmla="*/ 4002 h 10866"/>
                <a:gd name="connsiteX17" fmla="*/ 1218 w 10000"/>
                <a:gd name="connsiteY17" fmla="*/ 5649 h 10866"/>
                <a:gd name="connsiteX18" fmla="*/ 583 w 10000"/>
                <a:gd name="connsiteY18" fmla="*/ 7045 h 10866"/>
                <a:gd name="connsiteX0" fmla="*/ 583 w 10000"/>
                <a:gd name="connsiteY0" fmla="*/ 7045 h 10866"/>
                <a:gd name="connsiteX1" fmla="*/ 302 w 10000"/>
                <a:gd name="connsiteY1" fmla="*/ 8230 h 10866"/>
                <a:gd name="connsiteX2" fmla="*/ 48 w 10000"/>
                <a:gd name="connsiteY2" fmla="*/ 9726 h 10866"/>
                <a:gd name="connsiteX3" fmla="*/ 1318 w 10000"/>
                <a:gd name="connsiteY3" fmla="*/ 10855 h 10866"/>
                <a:gd name="connsiteX4" fmla="*/ 5776 w 10000"/>
                <a:gd name="connsiteY4" fmla="*/ 9029 h 10866"/>
                <a:gd name="connsiteX5" fmla="*/ 9199 w 10000"/>
                <a:gd name="connsiteY5" fmla="*/ 7873 h 10866"/>
                <a:gd name="connsiteX6" fmla="*/ 9960 w 10000"/>
                <a:gd name="connsiteY6" fmla="*/ 6819 h 10866"/>
                <a:gd name="connsiteX7" fmla="*/ 9876 w 10000"/>
                <a:gd name="connsiteY7" fmla="*/ 5518 h 10866"/>
                <a:gd name="connsiteX8" fmla="*/ 9706 w 10000"/>
                <a:gd name="connsiteY8" fmla="*/ 1354 h 10866"/>
                <a:gd name="connsiteX9" fmla="*/ 7686 w 10000"/>
                <a:gd name="connsiteY9" fmla="*/ 121 h 10866"/>
                <a:gd name="connsiteX10" fmla="*/ 8263 w 10000"/>
                <a:gd name="connsiteY10" fmla="*/ 3905 h 10866"/>
                <a:gd name="connsiteX11" fmla="*/ 7244 w 10000"/>
                <a:gd name="connsiteY11" fmla="*/ 5165 h 10866"/>
                <a:gd name="connsiteX12" fmla="*/ 5583 w 10000"/>
                <a:gd name="connsiteY12" fmla="*/ 5165 h 10866"/>
                <a:gd name="connsiteX13" fmla="*/ 5021 w 10000"/>
                <a:gd name="connsiteY13" fmla="*/ 5786 h 10866"/>
                <a:gd name="connsiteX14" fmla="*/ 4248 w 10000"/>
                <a:gd name="connsiteY14" fmla="*/ 5710 h 10866"/>
                <a:gd name="connsiteX15" fmla="*/ 2778 w 10000"/>
                <a:gd name="connsiteY15" fmla="*/ 3942 h 10866"/>
                <a:gd name="connsiteX16" fmla="*/ 1975 w 10000"/>
                <a:gd name="connsiteY16" fmla="*/ 4002 h 10866"/>
                <a:gd name="connsiteX17" fmla="*/ 1218 w 10000"/>
                <a:gd name="connsiteY17" fmla="*/ 5649 h 10866"/>
                <a:gd name="connsiteX18" fmla="*/ 583 w 10000"/>
                <a:gd name="connsiteY18" fmla="*/ 7045 h 10866"/>
                <a:gd name="connsiteX0" fmla="*/ 583 w 10000"/>
                <a:gd name="connsiteY0" fmla="*/ 6931 h 10752"/>
                <a:gd name="connsiteX1" fmla="*/ 302 w 10000"/>
                <a:gd name="connsiteY1" fmla="*/ 8116 h 10752"/>
                <a:gd name="connsiteX2" fmla="*/ 48 w 10000"/>
                <a:gd name="connsiteY2" fmla="*/ 9612 h 10752"/>
                <a:gd name="connsiteX3" fmla="*/ 1318 w 10000"/>
                <a:gd name="connsiteY3" fmla="*/ 10741 h 10752"/>
                <a:gd name="connsiteX4" fmla="*/ 5776 w 10000"/>
                <a:gd name="connsiteY4" fmla="*/ 8915 h 10752"/>
                <a:gd name="connsiteX5" fmla="*/ 9199 w 10000"/>
                <a:gd name="connsiteY5" fmla="*/ 7759 h 10752"/>
                <a:gd name="connsiteX6" fmla="*/ 9960 w 10000"/>
                <a:gd name="connsiteY6" fmla="*/ 6705 h 10752"/>
                <a:gd name="connsiteX7" fmla="*/ 9876 w 10000"/>
                <a:gd name="connsiteY7" fmla="*/ 5404 h 10752"/>
                <a:gd name="connsiteX8" fmla="*/ 9706 w 10000"/>
                <a:gd name="connsiteY8" fmla="*/ 1240 h 10752"/>
                <a:gd name="connsiteX9" fmla="*/ 7686 w 10000"/>
                <a:gd name="connsiteY9" fmla="*/ 7 h 10752"/>
                <a:gd name="connsiteX10" fmla="*/ 7910 w 10000"/>
                <a:gd name="connsiteY10" fmla="*/ 1618 h 10752"/>
                <a:gd name="connsiteX11" fmla="*/ 8263 w 10000"/>
                <a:gd name="connsiteY11" fmla="*/ 3791 h 10752"/>
                <a:gd name="connsiteX12" fmla="*/ 7244 w 10000"/>
                <a:gd name="connsiteY12" fmla="*/ 5051 h 10752"/>
                <a:gd name="connsiteX13" fmla="*/ 5583 w 10000"/>
                <a:gd name="connsiteY13" fmla="*/ 5051 h 10752"/>
                <a:gd name="connsiteX14" fmla="*/ 5021 w 10000"/>
                <a:gd name="connsiteY14" fmla="*/ 5672 h 10752"/>
                <a:gd name="connsiteX15" fmla="*/ 4248 w 10000"/>
                <a:gd name="connsiteY15" fmla="*/ 5596 h 10752"/>
                <a:gd name="connsiteX16" fmla="*/ 2778 w 10000"/>
                <a:gd name="connsiteY16" fmla="*/ 3828 h 10752"/>
                <a:gd name="connsiteX17" fmla="*/ 1975 w 10000"/>
                <a:gd name="connsiteY17" fmla="*/ 3888 h 10752"/>
                <a:gd name="connsiteX18" fmla="*/ 1218 w 10000"/>
                <a:gd name="connsiteY18" fmla="*/ 5535 h 10752"/>
                <a:gd name="connsiteX19" fmla="*/ 583 w 10000"/>
                <a:gd name="connsiteY19" fmla="*/ 6931 h 10752"/>
                <a:gd name="connsiteX0" fmla="*/ 583 w 10045"/>
                <a:gd name="connsiteY0" fmla="*/ 7666 h 11487"/>
                <a:gd name="connsiteX1" fmla="*/ 302 w 10045"/>
                <a:gd name="connsiteY1" fmla="*/ 8851 h 11487"/>
                <a:gd name="connsiteX2" fmla="*/ 48 w 10045"/>
                <a:gd name="connsiteY2" fmla="*/ 10347 h 11487"/>
                <a:gd name="connsiteX3" fmla="*/ 1318 w 10045"/>
                <a:gd name="connsiteY3" fmla="*/ 11476 h 11487"/>
                <a:gd name="connsiteX4" fmla="*/ 5776 w 10045"/>
                <a:gd name="connsiteY4" fmla="*/ 9650 h 11487"/>
                <a:gd name="connsiteX5" fmla="*/ 9199 w 10045"/>
                <a:gd name="connsiteY5" fmla="*/ 8494 h 11487"/>
                <a:gd name="connsiteX6" fmla="*/ 9960 w 10045"/>
                <a:gd name="connsiteY6" fmla="*/ 7440 h 11487"/>
                <a:gd name="connsiteX7" fmla="*/ 9876 w 10045"/>
                <a:gd name="connsiteY7" fmla="*/ 6139 h 11487"/>
                <a:gd name="connsiteX8" fmla="*/ 9706 w 10045"/>
                <a:gd name="connsiteY8" fmla="*/ 1975 h 11487"/>
                <a:gd name="connsiteX9" fmla="*/ 5827 w 10045"/>
                <a:gd name="connsiteY9" fmla="*/ 2 h 11487"/>
                <a:gd name="connsiteX10" fmla="*/ 7910 w 10045"/>
                <a:gd name="connsiteY10" fmla="*/ 2353 h 11487"/>
                <a:gd name="connsiteX11" fmla="*/ 8263 w 10045"/>
                <a:gd name="connsiteY11" fmla="*/ 4526 h 11487"/>
                <a:gd name="connsiteX12" fmla="*/ 7244 w 10045"/>
                <a:gd name="connsiteY12" fmla="*/ 5786 h 11487"/>
                <a:gd name="connsiteX13" fmla="*/ 5583 w 10045"/>
                <a:gd name="connsiteY13" fmla="*/ 5786 h 11487"/>
                <a:gd name="connsiteX14" fmla="*/ 5021 w 10045"/>
                <a:gd name="connsiteY14" fmla="*/ 6407 h 11487"/>
                <a:gd name="connsiteX15" fmla="*/ 4248 w 10045"/>
                <a:gd name="connsiteY15" fmla="*/ 6331 h 11487"/>
                <a:gd name="connsiteX16" fmla="*/ 2778 w 10045"/>
                <a:gd name="connsiteY16" fmla="*/ 4563 h 11487"/>
                <a:gd name="connsiteX17" fmla="*/ 1975 w 10045"/>
                <a:gd name="connsiteY17" fmla="*/ 4623 h 11487"/>
                <a:gd name="connsiteX18" fmla="*/ 1218 w 10045"/>
                <a:gd name="connsiteY18" fmla="*/ 6270 h 11487"/>
                <a:gd name="connsiteX19" fmla="*/ 583 w 10045"/>
                <a:gd name="connsiteY19" fmla="*/ 7666 h 11487"/>
                <a:gd name="connsiteX0" fmla="*/ 583 w 10045"/>
                <a:gd name="connsiteY0" fmla="*/ 7714 h 11535"/>
                <a:gd name="connsiteX1" fmla="*/ 302 w 10045"/>
                <a:gd name="connsiteY1" fmla="*/ 8899 h 11535"/>
                <a:gd name="connsiteX2" fmla="*/ 48 w 10045"/>
                <a:gd name="connsiteY2" fmla="*/ 10395 h 11535"/>
                <a:gd name="connsiteX3" fmla="*/ 1318 w 10045"/>
                <a:gd name="connsiteY3" fmla="*/ 11524 h 11535"/>
                <a:gd name="connsiteX4" fmla="*/ 5776 w 10045"/>
                <a:gd name="connsiteY4" fmla="*/ 9698 h 11535"/>
                <a:gd name="connsiteX5" fmla="*/ 9199 w 10045"/>
                <a:gd name="connsiteY5" fmla="*/ 8542 h 11535"/>
                <a:gd name="connsiteX6" fmla="*/ 9960 w 10045"/>
                <a:gd name="connsiteY6" fmla="*/ 7488 h 11535"/>
                <a:gd name="connsiteX7" fmla="*/ 9876 w 10045"/>
                <a:gd name="connsiteY7" fmla="*/ 6187 h 11535"/>
                <a:gd name="connsiteX8" fmla="*/ 9706 w 10045"/>
                <a:gd name="connsiteY8" fmla="*/ 2023 h 11535"/>
                <a:gd name="connsiteX9" fmla="*/ 8207 w 10045"/>
                <a:gd name="connsiteY9" fmla="*/ 882 h 11535"/>
                <a:gd name="connsiteX10" fmla="*/ 5827 w 10045"/>
                <a:gd name="connsiteY10" fmla="*/ 50 h 11535"/>
                <a:gd name="connsiteX11" fmla="*/ 7910 w 10045"/>
                <a:gd name="connsiteY11" fmla="*/ 2401 h 11535"/>
                <a:gd name="connsiteX12" fmla="*/ 8263 w 10045"/>
                <a:gd name="connsiteY12" fmla="*/ 4574 h 11535"/>
                <a:gd name="connsiteX13" fmla="*/ 7244 w 10045"/>
                <a:gd name="connsiteY13" fmla="*/ 5834 h 11535"/>
                <a:gd name="connsiteX14" fmla="*/ 5583 w 10045"/>
                <a:gd name="connsiteY14" fmla="*/ 5834 h 11535"/>
                <a:gd name="connsiteX15" fmla="*/ 5021 w 10045"/>
                <a:gd name="connsiteY15" fmla="*/ 6455 h 11535"/>
                <a:gd name="connsiteX16" fmla="*/ 4248 w 10045"/>
                <a:gd name="connsiteY16" fmla="*/ 6379 h 11535"/>
                <a:gd name="connsiteX17" fmla="*/ 2778 w 10045"/>
                <a:gd name="connsiteY17" fmla="*/ 4611 h 11535"/>
                <a:gd name="connsiteX18" fmla="*/ 1975 w 10045"/>
                <a:gd name="connsiteY18" fmla="*/ 4671 h 11535"/>
                <a:gd name="connsiteX19" fmla="*/ 1218 w 10045"/>
                <a:gd name="connsiteY19" fmla="*/ 6318 h 11535"/>
                <a:gd name="connsiteX20" fmla="*/ 583 w 10045"/>
                <a:gd name="connsiteY20" fmla="*/ 7714 h 11535"/>
                <a:gd name="connsiteX0" fmla="*/ 583 w 10000"/>
                <a:gd name="connsiteY0" fmla="*/ 7869 h 11690"/>
                <a:gd name="connsiteX1" fmla="*/ 302 w 10000"/>
                <a:gd name="connsiteY1" fmla="*/ 9054 h 11690"/>
                <a:gd name="connsiteX2" fmla="*/ 48 w 10000"/>
                <a:gd name="connsiteY2" fmla="*/ 10550 h 11690"/>
                <a:gd name="connsiteX3" fmla="*/ 1318 w 10000"/>
                <a:gd name="connsiteY3" fmla="*/ 11679 h 11690"/>
                <a:gd name="connsiteX4" fmla="*/ 5776 w 10000"/>
                <a:gd name="connsiteY4" fmla="*/ 9853 h 11690"/>
                <a:gd name="connsiteX5" fmla="*/ 9199 w 10000"/>
                <a:gd name="connsiteY5" fmla="*/ 8697 h 11690"/>
                <a:gd name="connsiteX6" fmla="*/ 9960 w 10000"/>
                <a:gd name="connsiteY6" fmla="*/ 7643 h 11690"/>
                <a:gd name="connsiteX7" fmla="*/ 9876 w 10000"/>
                <a:gd name="connsiteY7" fmla="*/ 6342 h 11690"/>
                <a:gd name="connsiteX8" fmla="*/ 9706 w 10000"/>
                <a:gd name="connsiteY8" fmla="*/ 2178 h 11690"/>
                <a:gd name="connsiteX9" fmla="*/ 7646 w 10000"/>
                <a:gd name="connsiteY9" fmla="*/ 342 h 11690"/>
                <a:gd name="connsiteX10" fmla="*/ 5827 w 10000"/>
                <a:gd name="connsiteY10" fmla="*/ 205 h 11690"/>
                <a:gd name="connsiteX11" fmla="*/ 7910 w 10000"/>
                <a:gd name="connsiteY11" fmla="*/ 2556 h 11690"/>
                <a:gd name="connsiteX12" fmla="*/ 8263 w 10000"/>
                <a:gd name="connsiteY12" fmla="*/ 4729 h 11690"/>
                <a:gd name="connsiteX13" fmla="*/ 7244 w 10000"/>
                <a:gd name="connsiteY13" fmla="*/ 5989 h 11690"/>
                <a:gd name="connsiteX14" fmla="*/ 5583 w 10000"/>
                <a:gd name="connsiteY14" fmla="*/ 5989 h 11690"/>
                <a:gd name="connsiteX15" fmla="*/ 5021 w 10000"/>
                <a:gd name="connsiteY15" fmla="*/ 6610 h 11690"/>
                <a:gd name="connsiteX16" fmla="*/ 4248 w 10000"/>
                <a:gd name="connsiteY16" fmla="*/ 6534 h 11690"/>
                <a:gd name="connsiteX17" fmla="*/ 2778 w 10000"/>
                <a:gd name="connsiteY17" fmla="*/ 4766 h 11690"/>
                <a:gd name="connsiteX18" fmla="*/ 1975 w 10000"/>
                <a:gd name="connsiteY18" fmla="*/ 4826 h 11690"/>
                <a:gd name="connsiteX19" fmla="*/ 1218 w 10000"/>
                <a:gd name="connsiteY19" fmla="*/ 6473 h 11690"/>
                <a:gd name="connsiteX20" fmla="*/ 583 w 10000"/>
                <a:gd name="connsiteY20" fmla="*/ 7869 h 11690"/>
                <a:gd name="connsiteX0" fmla="*/ 583 w 10000"/>
                <a:gd name="connsiteY0" fmla="*/ 7882 h 11703"/>
                <a:gd name="connsiteX1" fmla="*/ 302 w 10000"/>
                <a:gd name="connsiteY1" fmla="*/ 9067 h 11703"/>
                <a:gd name="connsiteX2" fmla="*/ 48 w 10000"/>
                <a:gd name="connsiteY2" fmla="*/ 10563 h 11703"/>
                <a:gd name="connsiteX3" fmla="*/ 1318 w 10000"/>
                <a:gd name="connsiteY3" fmla="*/ 11692 h 11703"/>
                <a:gd name="connsiteX4" fmla="*/ 5776 w 10000"/>
                <a:gd name="connsiteY4" fmla="*/ 9866 h 11703"/>
                <a:gd name="connsiteX5" fmla="*/ 9199 w 10000"/>
                <a:gd name="connsiteY5" fmla="*/ 8710 h 11703"/>
                <a:gd name="connsiteX6" fmla="*/ 9960 w 10000"/>
                <a:gd name="connsiteY6" fmla="*/ 7656 h 11703"/>
                <a:gd name="connsiteX7" fmla="*/ 9876 w 10000"/>
                <a:gd name="connsiteY7" fmla="*/ 6355 h 11703"/>
                <a:gd name="connsiteX8" fmla="*/ 9706 w 10000"/>
                <a:gd name="connsiteY8" fmla="*/ 2191 h 11703"/>
                <a:gd name="connsiteX9" fmla="*/ 7646 w 10000"/>
                <a:gd name="connsiteY9" fmla="*/ 355 h 11703"/>
                <a:gd name="connsiteX10" fmla="*/ 5827 w 10000"/>
                <a:gd name="connsiteY10" fmla="*/ 218 h 11703"/>
                <a:gd name="connsiteX11" fmla="*/ 8067 w 10000"/>
                <a:gd name="connsiteY11" fmla="*/ 2735 h 11703"/>
                <a:gd name="connsiteX12" fmla="*/ 8263 w 10000"/>
                <a:gd name="connsiteY12" fmla="*/ 4742 h 11703"/>
                <a:gd name="connsiteX13" fmla="*/ 7244 w 10000"/>
                <a:gd name="connsiteY13" fmla="*/ 6002 h 11703"/>
                <a:gd name="connsiteX14" fmla="*/ 5583 w 10000"/>
                <a:gd name="connsiteY14" fmla="*/ 6002 h 11703"/>
                <a:gd name="connsiteX15" fmla="*/ 5021 w 10000"/>
                <a:gd name="connsiteY15" fmla="*/ 6623 h 11703"/>
                <a:gd name="connsiteX16" fmla="*/ 4248 w 10000"/>
                <a:gd name="connsiteY16" fmla="*/ 6547 h 11703"/>
                <a:gd name="connsiteX17" fmla="*/ 2778 w 10000"/>
                <a:gd name="connsiteY17" fmla="*/ 4779 h 11703"/>
                <a:gd name="connsiteX18" fmla="*/ 1975 w 10000"/>
                <a:gd name="connsiteY18" fmla="*/ 4839 h 11703"/>
                <a:gd name="connsiteX19" fmla="*/ 1218 w 10000"/>
                <a:gd name="connsiteY19" fmla="*/ 6486 h 11703"/>
                <a:gd name="connsiteX20" fmla="*/ 583 w 10000"/>
                <a:gd name="connsiteY20" fmla="*/ 7882 h 11703"/>
                <a:gd name="connsiteX0" fmla="*/ 583 w 10000"/>
                <a:gd name="connsiteY0" fmla="*/ 7720 h 11541"/>
                <a:gd name="connsiteX1" fmla="*/ 302 w 10000"/>
                <a:gd name="connsiteY1" fmla="*/ 8905 h 11541"/>
                <a:gd name="connsiteX2" fmla="*/ 48 w 10000"/>
                <a:gd name="connsiteY2" fmla="*/ 10401 h 11541"/>
                <a:gd name="connsiteX3" fmla="*/ 1318 w 10000"/>
                <a:gd name="connsiteY3" fmla="*/ 11530 h 11541"/>
                <a:gd name="connsiteX4" fmla="*/ 5776 w 10000"/>
                <a:gd name="connsiteY4" fmla="*/ 9704 h 11541"/>
                <a:gd name="connsiteX5" fmla="*/ 9199 w 10000"/>
                <a:gd name="connsiteY5" fmla="*/ 8548 h 11541"/>
                <a:gd name="connsiteX6" fmla="*/ 9960 w 10000"/>
                <a:gd name="connsiteY6" fmla="*/ 7494 h 11541"/>
                <a:gd name="connsiteX7" fmla="*/ 9876 w 10000"/>
                <a:gd name="connsiteY7" fmla="*/ 6193 h 11541"/>
                <a:gd name="connsiteX8" fmla="*/ 9706 w 10000"/>
                <a:gd name="connsiteY8" fmla="*/ 2029 h 11541"/>
                <a:gd name="connsiteX9" fmla="*/ 7646 w 10000"/>
                <a:gd name="connsiteY9" fmla="*/ 193 h 11541"/>
                <a:gd name="connsiteX10" fmla="*/ 5735 w 10000"/>
                <a:gd name="connsiteY10" fmla="*/ 375 h 11541"/>
                <a:gd name="connsiteX11" fmla="*/ 8067 w 10000"/>
                <a:gd name="connsiteY11" fmla="*/ 2573 h 11541"/>
                <a:gd name="connsiteX12" fmla="*/ 8263 w 10000"/>
                <a:gd name="connsiteY12" fmla="*/ 4580 h 11541"/>
                <a:gd name="connsiteX13" fmla="*/ 7244 w 10000"/>
                <a:gd name="connsiteY13" fmla="*/ 5840 h 11541"/>
                <a:gd name="connsiteX14" fmla="*/ 5583 w 10000"/>
                <a:gd name="connsiteY14" fmla="*/ 5840 h 11541"/>
                <a:gd name="connsiteX15" fmla="*/ 5021 w 10000"/>
                <a:gd name="connsiteY15" fmla="*/ 6461 h 11541"/>
                <a:gd name="connsiteX16" fmla="*/ 4248 w 10000"/>
                <a:gd name="connsiteY16" fmla="*/ 6385 h 11541"/>
                <a:gd name="connsiteX17" fmla="*/ 2778 w 10000"/>
                <a:gd name="connsiteY17" fmla="*/ 4617 h 11541"/>
                <a:gd name="connsiteX18" fmla="*/ 1975 w 10000"/>
                <a:gd name="connsiteY18" fmla="*/ 4677 h 11541"/>
                <a:gd name="connsiteX19" fmla="*/ 1218 w 10000"/>
                <a:gd name="connsiteY19" fmla="*/ 6324 h 11541"/>
                <a:gd name="connsiteX20" fmla="*/ 583 w 10000"/>
                <a:gd name="connsiteY20" fmla="*/ 7720 h 11541"/>
                <a:gd name="connsiteX0" fmla="*/ 583 w 10000"/>
                <a:gd name="connsiteY0" fmla="*/ 7720 h 11541"/>
                <a:gd name="connsiteX1" fmla="*/ 302 w 10000"/>
                <a:gd name="connsiteY1" fmla="*/ 8905 h 11541"/>
                <a:gd name="connsiteX2" fmla="*/ 48 w 10000"/>
                <a:gd name="connsiteY2" fmla="*/ 10401 h 11541"/>
                <a:gd name="connsiteX3" fmla="*/ 1318 w 10000"/>
                <a:gd name="connsiteY3" fmla="*/ 11530 h 11541"/>
                <a:gd name="connsiteX4" fmla="*/ 5776 w 10000"/>
                <a:gd name="connsiteY4" fmla="*/ 9704 h 11541"/>
                <a:gd name="connsiteX5" fmla="*/ 9199 w 10000"/>
                <a:gd name="connsiteY5" fmla="*/ 8548 h 11541"/>
                <a:gd name="connsiteX6" fmla="*/ 9960 w 10000"/>
                <a:gd name="connsiteY6" fmla="*/ 7494 h 11541"/>
                <a:gd name="connsiteX7" fmla="*/ 9876 w 10000"/>
                <a:gd name="connsiteY7" fmla="*/ 6193 h 11541"/>
                <a:gd name="connsiteX8" fmla="*/ 9706 w 10000"/>
                <a:gd name="connsiteY8" fmla="*/ 2029 h 11541"/>
                <a:gd name="connsiteX9" fmla="*/ 7646 w 10000"/>
                <a:gd name="connsiteY9" fmla="*/ 193 h 11541"/>
                <a:gd name="connsiteX10" fmla="*/ 5735 w 10000"/>
                <a:gd name="connsiteY10" fmla="*/ 375 h 11541"/>
                <a:gd name="connsiteX11" fmla="*/ 8067 w 10000"/>
                <a:gd name="connsiteY11" fmla="*/ 2573 h 11541"/>
                <a:gd name="connsiteX12" fmla="*/ 7925 w 10000"/>
                <a:gd name="connsiteY12" fmla="*/ 4021 h 11541"/>
                <a:gd name="connsiteX13" fmla="*/ 7244 w 10000"/>
                <a:gd name="connsiteY13" fmla="*/ 5840 h 11541"/>
                <a:gd name="connsiteX14" fmla="*/ 5583 w 10000"/>
                <a:gd name="connsiteY14" fmla="*/ 5840 h 11541"/>
                <a:gd name="connsiteX15" fmla="*/ 5021 w 10000"/>
                <a:gd name="connsiteY15" fmla="*/ 6461 h 11541"/>
                <a:gd name="connsiteX16" fmla="*/ 4248 w 10000"/>
                <a:gd name="connsiteY16" fmla="*/ 6385 h 11541"/>
                <a:gd name="connsiteX17" fmla="*/ 2778 w 10000"/>
                <a:gd name="connsiteY17" fmla="*/ 4617 h 11541"/>
                <a:gd name="connsiteX18" fmla="*/ 1975 w 10000"/>
                <a:gd name="connsiteY18" fmla="*/ 4677 h 11541"/>
                <a:gd name="connsiteX19" fmla="*/ 1218 w 10000"/>
                <a:gd name="connsiteY19" fmla="*/ 6324 h 11541"/>
                <a:gd name="connsiteX20" fmla="*/ 583 w 10000"/>
                <a:gd name="connsiteY20" fmla="*/ 7720 h 11541"/>
                <a:gd name="connsiteX0" fmla="*/ 583 w 10000"/>
                <a:gd name="connsiteY0" fmla="*/ 7720 h 11541"/>
                <a:gd name="connsiteX1" fmla="*/ 302 w 10000"/>
                <a:gd name="connsiteY1" fmla="*/ 8905 h 11541"/>
                <a:gd name="connsiteX2" fmla="*/ 48 w 10000"/>
                <a:gd name="connsiteY2" fmla="*/ 10401 h 11541"/>
                <a:gd name="connsiteX3" fmla="*/ 1318 w 10000"/>
                <a:gd name="connsiteY3" fmla="*/ 11530 h 11541"/>
                <a:gd name="connsiteX4" fmla="*/ 5776 w 10000"/>
                <a:gd name="connsiteY4" fmla="*/ 9704 h 11541"/>
                <a:gd name="connsiteX5" fmla="*/ 9199 w 10000"/>
                <a:gd name="connsiteY5" fmla="*/ 8548 h 11541"/>
                <a:gd name="connsiteX6" fmla="*/ 9960 w 10000"/>
                <a:gd name="connsiteY6" fmla="*/ 7494 h 11541"/>
                <a:gd name="connsiteX7" fmla="*/ 9876 w 10000"/>
                <a:gd name="connsiteY7" fmla="*/ 6193 h 11541"/>
                <a:gd name="connsiteX8" fmla="*/ 9706 w 10000"/>
                <a:gd name="connsiteY8" fmla="*/ 2029 h 11541"/>
                <a:gd name="connsiteX9" fmla="*/ 7646 w 10000"/>
                <a:gd name="connsiteY9" fmla="*/ 193 h 11541"/>
                <a:gd name="connsiteX10" fmla="*/ 5735 w 10000"/>
                <a:gd name="connsiteY10" fmla="*/ 375 h 11541"/>
                <a:gd name="connsiteX11" fmla="*/ 8067 w 10000"/>
                <a:gd name="connsiteY11" fmla="*/ 2573 h 11541"/>
                <a:gd name="connsiteX12" fmla="*/ 7925 w 10000"/>
                <a:gd name="connsiteY12" fmla="*/ 4021 h 11541"/>
                <a:gd name="connsiteX13" fmla="*/ 7068 w 10000"/>
                <a:gd name="connsiteY13" fmla="*/ 5287 h 11541"/>
                <a:gd name="connsiteX14" fmla="*/ 5583 w 10000"/>
                <a:gd name="connsiteY14" fmla="*/ 5840 h 11541"/>
                <a:gd name="connsiteX15" fmla="*/ 5021 w 10000"/>
                <a:gd name="connsiteY15" fmla="*/ 6461 h 11541"/>
                <a:gd name="connsiteX16" fmla="*/ 4248 w 10000"/>
                <a:gd name="connsiteY16" fmla="*/ 6385 h 11541"/>
                <a:gd name="connsiteX17" fmla="*/ 2778 w 10000"/>
                <a:gd name="connsiteY17" fmla="*/ 4617 h 11541"/>
                <a:gd name="connsiteX18" fmla="*/ 1975 w 10000"/>
                <a:gd name="connsiteY18" fmla="*/ 4677 h 11541"/>
                <a:gd name="connsiteX19" fmla="*/ 1218 w 10000"/>
                <a:gd name="connsiteY19" fmla="*/ 6324 h 11541"/>
                <a:gd name="connsiteX20" fmla="*/ 583 w 10000"/>
                <a:gd name="connsiteY20" fmla="*/ 7720 h 11541"/>
                <a:gd name="connsiteX0" fmla="*/ 583 w 10000"/>
                <a:gd name="connsiteY0" fmla="*/ 7720 h 11541"/>
                <a:gd name="connsiteX1" fmla="*/ 302 w 10000"/>
                <a:gd name="connsiteY1" fmla="*/ 8905 h 11541"/>
                <a:gd name="connsiteX2" fmla="*/ 48 w 10000"/>
                <a:gd name="connsiteY2" fmla="*/ 10401 h 11541"/>
                <a:gd name="connsiteX3" fmla="*/ 1318 w 10000"/>
                <a:gd name="connsiteY3" fmla="*/ 11530 h 11541"/>
                <a:gd name="connsiteX4" fmla="*/ 5776 w 10000"/>
                <a:gd name="connsiteY4" fmla="*/ 9704 h 11541"/>
                <a:gd name="connsiteX5" fmla="*/ 9199 w 10000"/>
                <a:gd name="connsiteY5" fmla="*/ 8548 h 11541"/>
                <a:gd name="connsiteX6" fmla="*/ 9960 w 10000"/>
                <a:gd name="connsiteY6" fmla="*/ 7494 h 11541"/>
                <a:gd name="connsiteX7" fmla="*/ 9876 w 10000"/>
                <a:gd name="connsiteY7" fmla="*/ 6193 h 11541"/>
                <a:gd name="connsiteX8" fmla="*/ 9706 w 10000"/>
                <a:gd name="connsiteY8" fmla="*/ 2029 h 11541"/>
                <a:gd name="connsiteX9" fmla="*/ 7646 w 10000"/>
                <a:gd name="connsiteY9" fmla="*/ 193 h 11541"/>
                <a:gd name="connsiteX10" fmla="*/ 5735 w 10000"/>
                <a:gd name="connsiteY10" fmla="*/ 375 h 11541"/>
                <a:gd name="connsiteX11" fmla="*/ 8067 w 10000"/>
                <a:gd name="connsiteY11" fmla="*/ 2573 h 11541"/>
                <a:gd name="connsiteX12" fmla="*/ 7925 w 10000"/>
                <a:gd name="connsiteY12" fmla="*/ 4021 h 11541"/>
                <a:gd name="connsiteX13" fmla="*/ 7068 w 10000"/>
                <a:gd name="connsiteY13" fmla="*/ 5287 h 11541"/>
                <a:gd name="connsiteX14" fmla="*/ 5583 w 10000"/>
                <a:gd name="connsiteY14" fmla="*/ 5840 h 11541"/>
                <a:gd name="connsiteX15" fmla="*/ 4536 w 10000"/>
                <a:gd name="connsiteY15" fmla="*/ 5929 h 11541"/>
                <a:gd name="connsiteX16" fmla="*/ 4248 w 10000"/>
                <a:gd name="connsiteY16" fmla="*/ 6385 h 11541"/>
                <a:gd name="connsiteX17" fmla="*/ 2778 w 10000"/>
                <a:gd name="connsiteY17" fmla="*/ 4617 h 11541"/>
                <a:gd name="connsiteX18" fmla="*/ 1975 w 10000"/>
                <a:gd name="connsiteY18" fmla="*/ 4677 h 11541"/>
                <a:gd name="connsiteX19" fmla="*/ 1218 w 10000"/>
                <a:gd name="connsiteY19" fmla="*/ 6324 h 11541"/>
                <a:gd name="connsiteX20" fmla="*/ 583 w 10000"/>
                <a:gd name="connsiteY20" fmla="*/ 7720 h 11541"/>
                <a:gd name="connsiteX0" fmla="*/ 583 w 10000"/>
                <a:gd name="connsiteY0" fmla="*/ 7720 h 11541"/>
                <a:gd name="connsiteX1" fmla="*/ 302 w 10000"/>
                <a:gd name="connsiteY1" fmla="*/ 8905 h 11541"/>
                <a:gd name="connsiteX2" fmla="*/ 48 w 10000"/>
                <a:gd name="connsiteY2" fmla="*/ 10401 h 11541"/>
                <a:gd name="connsiteX3" fmla="*/ 1318 w 10000"/>
                <a:gd name="connsiteY3" fmla="*/ 11530 h 11541"/>
                <a:gd name="connsiteX4" fmla="*/ 5776 w 10000"/>
                <a:gd name="connsiteY4" fmla="*/ 9704 h 11541"/>
                <a:gd name="connsiteX5" fmla="*/ 9199 w 10000"/>
                <a:gd name="connsiteY5" fmla="*/ 8548 h 11541"/>
                <a:gd name="connsiteX6" fmla="*/ 9960 w 10000"/>
                <a:gd name="connsiteY6" fmla="*/ 7494 h 11541"/>
                <a:gd name="connsiteX7" fmla="*/ 9876 w 10000"/>
                <a:gd name="connsiteY7" fmla="*/ 6193 h 11541"/>
                <a:gd name="connsiteX8" fmla="*/ 9706 w 10000"/>
                <a:gd name="connsiteY8" fmla="*/ 2029 h 11541"/>
                <a:gd name="connsiteX9" fmla="*/ 7646 w 10000"/>
                <a:gd name="connsiteY9" fmla="*/ 193 h 11541"/>
                <a:gd name="connsiteX10" fmla="*/ 5735 w 10000"/>
                <a:gd name="connsiteY10" fmla="*/ 375 h 11541"/>
                <a:gd name="connsiteX11" fmla="*/ 8067 w 10000"/>
                <a:gd name="connsiteY11" fmla="*/ 2573 h 11541"/>
                <a:gd name="connsiteX12" fmla="*/ 7925 w 10000"/>
                <a:gd name="connsiteY12" fmla="*/ 4021 h 11541"/>
                <a:gd name="connsiteX13" fmla="*/ 7068 w 10000"/>
                <a:gd name="connsiteY13" fmla="*/ 5287 h 11541"/>
                <a:gd name="connsiteX14" fmla="*/ 5583 w 10000"/>
                <a:gd name="connsiteY14" fmla="*/ 5840 h 11541"/>
                <a:gd name="connsiteX15" fmla="*/ 4536 w 10000"/>
                <a:gd name="connsiteY15" fmla="*/ 5929 h 11541"/>
                <a:gd name="connsiteX16" fmla="*/ 3921 w 10000"/>
                <a:gd name="connsiteY16" fmla="*/ 5505 h 11541"/>
                <a:gd name="connsiteX17" fmla="*/ 2778 w 10000"/>
                <a:gd name="connsiteY17" fmla="*/ 4617 h 11541"/>
                <a:gd name="connsiteX18" fmla="*/ 1975 w 10000"/>
                <a:gd name="connsiteY18" fmla="*/ 4677 h 11541"/>
                <a:gd name="connsiteX19" fmla="*/ 1218 w 10000"/>
                <a:gd name="connsiteY19" fmla="*/ 6324 h 11541"/>
                <a:gd name="connsiteX20" fmla="*/ 583 w 10000"/>
                <a:gd name="connsiteY20" fmla="*/ 7720 h 11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0000" h="11541">
                  <a:moveTo>
                    <a:pt x="583" y="7720"/>
                  </a:moveTo>
                  <a:cubicBezTo>
                    <a:pt x="432" y="8150"/>
                    <a:pt x="390" y="8458"/>
                    <a:pt x="302" y="8905"/>
                  </a:cubicBezTo>
                  <a:cubicBezTo>
                    <a:pt x="211" y="9351"/>
                    <a:pt x="-122" y="9964"/>
                    <a:pt x="48" y="10401"/>
                  </a:cubicBezTo>
                  <a:cubicBezTo>
                    <a:pt x="217" y="10838"/>
                    <a:pt x="365" y="11646"/>
                    <a:pt x="1318" y="11530"/>
                  </a:cubicBezTo>
                  <a:cubicBezTo>
                    <a:pt x="2274" y="11414"/>
                    <a:pt x="4463" y="10201"/>
                    <a:pt x="5776" y="9704"/>
                  </a:cubicBezTo>
                  <a:cubicBezTo>
                    <a:pt x="7089" y="9206"/>
                    <a:pt x="8501" y="8917"/>
                    <a:pt x="9199" y="8548"/>
                  </a:cubicBezTo>
                  <a:cubicBezTo>
                    <a:pt x="9895" y="8180"/>
                    <a:pt x="9846" y="7887"/>
                    <a:pt x="9960" y="7494"/>
                  </a:cubicBezTo>
                  <a:cubicBezTo>
                    <a:pt x="10073" y="7101"/>
                    <a:pt x="9919" y="7103"/>
                    <a:pt x="9876" y="6193"/>
                  </a:cubicBezTo>
                  <a:cubicBezTo>
                    <a:pt x="9834" y="5283"/>
                    <a:pt x="10078" y="3029"/>
                    <a:pt x="9706" y="2029"/>
                  </a:cubicBezTo>
                  <a:cubicBezTo>
                    <a:pt x="9334" y="1029"/>
                    <a:pt x="8292" y="522"/>
                    <a:pt x="7646" y="193"/>
                  </a:cubicBezTo>
                  <a:cubicBezTo>
                    <a:pt x="7000" y="-136"/>
                    <a:pt x="5665" y="-22"/>
                    <a:pt x="5735" y="375"/>
                  </a:cubicBezTo>
                  <a:cubicBezTo>
                    <a:pt x="5805" y="772"/>
                    <a:pt x="7971" y="1942"/>
                    <a:pt x="8067" y="2573"/>
                  </a:cubicBezTo>
                  <a:cubicBezTo>
                    <a:pt x="8163" y="3204"/>
                    <a:pt x="8092" y="3569"/>
                    <a:pt x="7925" y="4021"/>
                  </a:cubicBezTo>
                  <a:cubicBezTo>
                    <a:pt x="7758" y="4473"/>
                    <a:pt x="7458" y="4984"/>
                    <a:pt x="7068" y="5287"/>
                  </a:cubicBezTo>
                  <a:cubicBezTo>
                    <a:pt x="6678" y="5590"/>
                    <a:pt x="6005" y="5733"/>
                    <a:pt x="5583" y="5840"/>
                  </a:cubicBezTo>
                  <a:cubicBezTo>
                    <a:pt x="5161" y="5947"/>
                    <a:pt x="4813" y="5985"/>
                    <a:pt x="4536" y="5929"/>
                  </a:cubicBezTo>
                  <a:cubicBezTo>
                    <a:pt x="4259" y="5873"/>
                    <a:pt x="4214" y="5724"/>
                    <a:pt x="3921" y="5505"/>
                  </a:cubicBezTo>
                  <a:cubicBezTo>
                    <a:pt x="3628" y="5286"/>
                    <a:pt x="3102" y="4755"/>
                    <a:pt x="2778" y="4617"/>
                  </a:cubicBezTo>
                  <a:cubicBezTo>
                    <a:pt x="2454" y="4479"/>
                    <a:pt x="2232" y="4391"/>
                    <a:pt x="1975" y="4677"/>
                  </a:cubicBezTo>
                  <a:cubicBezTo>
                    <a:pt x="1713" y="4960"/>
                    <a:pt x="1379" y="5920"/>
                    <a:pt x="1218" y="6324"/>
                  </a:cubicBezTo>
                  <a:cubicBezTo>
                    <a:pt x="986" y="6832"/>
                    <a:pt x="737" y="7289"/>
                    <a:pt x="583" y="7720"/>
                  </a:cubicBez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  <a:ln w="9525">
              <a:solidFill>
                <a:srgbClr val="92D05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17" name="Freeform 7"/>
            <p:cNvSpPr>
              <a:spLocks noChangeAspect="1"/>
            </p:cNvSpPr>
            <p:nvPr/>
          </p:nvSpPr>
          <p:spPr bwMode="auto">
            <a:xfrm rot="17674032">
              <a:off x="6732357" y="1102836"/>
              <a:ext cx="1152819" cy="860122"/>
            </a:xfrm>
            <a:custGeom>
              <a:avLst/>
              <a:gdLst>
                <a:gd name="T0" fmla="*/ 817 w 915"/>
                <a:gd name="T1" fmla="*/ 151 h 598"/>
                <a:gd name="T2" fmla="*/ 499 w 915"/>
                <a:gd name="T3" fmla="*/ 15 h 598"/>
                <a:gd name="T4" fmla="*/ 136 w 915"/>
                <a:gd name="T5" fmla="*/ 61 h 598"/>
                <a:gd name="T6" fmla="*/ 0 w 915"/>
                <a:gd name="T7" fmla="*/ 333 h 598"/>
                <a:gd name="T8" fmla="*/ 136 w 915"/>
                <a:gd name="T9" fmla="*/ 560 h 598"/>
                <a:gd name="T10" fmla="*/ 318 w 915"/>
                <a:gd name="T11" fmla="*/ 560 h 598"/>
                <a:gd name="T12" fmla="*/ 363 w 915"/>
                <a:gd name="T13" fmla="*/ 423 h 598"/>
                <a:gd name="T14" fmla="*/ 454 w 915"/>
                <a:gd name="T15" fmla="*/ 287 h 598"/>
                <a:gd name="T16" fmla="*/ 590 w 915"/>
                <a:gd name="T17" fmla="*/ 378 h 598"/>
                <a:gd name="T18" fmla="*/ 771 w 915"/>
                <a:gd name="T19" fmla="*/ 423 h 598"/>
                <a:gd name="T20" fmla="*/ 907 w 915"/>
                <a:gd name="T21" fmla="*/ 287 h 598"/>
                <a:gd name="T22" fmla="*/ 817 w 915"/>
                <a:gd name="T23" fmla="*/ 151 h 598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915"/>
                <a:gd name="T37" fmla="*/ 0 h 598"/>
                <a:gd name="T38" fmla="*/ 915 w 915"/>
                <a:gd name="T39" fmla="*/ 598 h 598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915" h="598">
                  <a:moveTo>
                    <a:pt x="817" y="151"/>
                  </a:moveTo>
                  <a:cubicBezTo>
                    <a:pt x="749" y="106"/>
                    <a:pt x="612" y="30"/>
                    <a:pt x="499" y="15"/>
                  </a:cubicBezTo>
                  <a:cubicBezTo>
                    <a:pt x="386" y="0"/>
                    <a:pt x="219" y="8"/>
                    <a:pt x="136" y="61"/>
                  </a:cubicBezTo>
                  <a:cubicBezTo>
                    <a:pt x="53" y="114"/>
                    <a:pt x="0" y="250"/>
                    <a:pt x="0" y="333"/>
                  </a:cubicBezTo>
                  <a:cubicBezTo>
                    <a:pt x="0" y="416"/>
                    <a:pt x="83" y="522"/>
                    <a:pt x="136" y="560"/>
                  </a:cubicBezTo>
                  <a:cubicBezTo>
                    <a:pt x="189" y="598"/>
                    <a:pt x="280" y="583"/>
                    <a:pt x="318" y="560"/>
                  </a:cubicBezTo>
                  <a:cubicBezTo>
                    <a:pt x="356" y="537"/>
                    <a:pt x="340" y="469"/>
                    <a:pt x="363" y="423"/>
                  </a:cubicBezTo>
                  <a:cubicBezTo>
                    <a:pt x="386" y="377"/>
                    <a:pt x="416" y="294"/>
                    <a:pt x="454" y="287"/>
                  </a:cubicBezTo>
                  <a:cubicBezTo>
                    <a:pt x="492" y="280"/>
                    <a:pt x="537" y="355"/>
                    <a:pt x="590" y="378"/>
                  </a:cubicBezTo>
                  <a:cubicBezTo>
                    <a:pt x="643" y="401"/>
                    <a:pt x="718" y="438"/>
                    <a:pt x="771" y="423"/>
                  </a:cubicBezTo>
                  <a:cubicBezTo>
                    <a:pt x="824" y="408"/>
                    <a:pt x="899" y="332"/>
                    <a:pt x="907" y="287"/>
                  </a:cubicBezTo>
                  <a:cubicBezTo>
                    <a:pt x="915" y="242"/>
                    <a:pt x="885" y="196"/>
                    <a:pt x="817" y="151"/>
                  </a:cubicBezTo>
                  <a:close/>
                </a:path>
              </a:pathLst>
            </a:custGeom>
            <a:solidFill>
              <a:srgbClr val="FFFF66"/>
            </a:solidFill>
            <a:ln w="9525">
              <a:solidFill>
                <a:srgbClr val="FFCC66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>
                <a:cs typeface="Arial" panose="020B0604020202020204" pitchFamily="34" charset="0"/>
              </a:endParaRPr>
            </a:p>
          </p:txBody>
        </p:sp>
      </p:grpSp>
      <p:sp>
        <p:nvSpPr>
          <p:cNvPr id="18" name="TextBox 5119"/>
          <p:cNvSpPr txBox="1"/>
          <p:nvPr/>
        </p:nvSpPr>
        <p:spPr>
          <a:xfrm>
            <a:off x="683568" y="1143506"/>
            <a:ext cx="14109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>
                <a:cs typeface="Arial" panose="020B0604020202020204" pitchFamily="34" charset="0"/>
              </a:rPr>
              <a:t>Gene level</a:t>
            </a:r>
          </a:p>
        </p:txBody>
      </p:sp>
      <p:sp>
        <p:nvSpPr>
          <p:cNvPr id="19" name="TextBox 5120"/>
          <p:cNvSpPr txBox="1"/>
          <p:nvPr/>
        </p:nvSpPr>
        <p:spPr>
          <a:xfrm>
            <a:off x="539552" y="1603338"/>
            <a:ext cx="5645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cs typeface="Arial" panose="020B0604020202020204" pitchFamily="34" charset="0"/>
              </a:rPr>
              <a:t>DNA</a:t>
            </a:r>
          </a:p>
        </p:txBody>
      </p:sp>
      <p:sp>
        <p:nvSpPr>
          <p:cNvPr id="20" name="TextBox 34"/>
          <p:cNvSpPr txBox="1"/>
          <p:nvPr/>
        </p:nvSpPr>
        <p:spPr>
          <a:xfrm>
            <a:off x="1757418" y="1603338"/>
            <a:ext cx="5645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cs typeface="Arial" panose="020B0604020202020204" pitchFamily="34" charset="0"/>
              </a:rPr>
              <a:t>RNA</a:t>
            </a:r>
          </a:p>
        </p:txBody>
      </p:sp>
      <p:sp>
        <p:nvSpPr>
          <p:cNvPr id="21" name="TextBox 35"/>
          <p:cNvSpPr txBox="1"/>
          <p:nvPr/>
        </p:nvSpPr>
        <p:spPr>
          <a:xfrm>
            <a:off x="2627784" y="1148240"/>
            <a:ext cx="15969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>
                <a:cs typeface="Arial" panose="020B0604020202020204" pitchFamily="34" charset="0"/>
              </a:rPr>
              <a:t>Protein level</a:t>
            </a:r>
          </a:p>
        </p:txBody>
      </p:sp>
      <p:cxnSp>
        <p:nvCxnSpPr>
          <p:cNvPr id="22" name="Straight Arrow Connector 36"/>
          <p:cNvCxnSpPr/>
          <p:nvPr/>
        </p:nvCxnSpPr>
        <p:spPr>
          <a:xfrm>
            <a:off x="3923928" y="2888746"/>
            <a:ext cx="287337" cy="0"/>
          </a:xfrm>
          <a:prstGeom prst="straightConnector1">
            <a:avLst/>
          </a:prstGeom>
          <a:ln w="57150" cap="sq">
            <a:solidFill>
              <a:schemeClr val="tx1"/>
            </a:solidFill>
            <a:round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ounded Rectangle 5122"/>
          <p:cNvSpPr/>
          <p:nvPr/>
        </p:nvSpPr>
        <p:spPr>
          <a:xfrm>
            <a:off x="4573988" y="2268180"/>
            <a:ext cx="1726204" cy="1241133"/>
          </a:xfrm>
          <a:prstGeom prst="roundRect">
            <a:avLst>
              <a:gd name="adj" fmla="val 50000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>
            <a:normAutofit fontScale="92500" lnSpcReduction="10000"/>
          </a:bodyPr>
          <a:lstStyle/>
          <a:p>
            <a:pPr algn="ctr"/>
            <a:r>
              <a:rPr lang="en-GB" sz="2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protein </a:t>
            </a:r>
          </a:p>
          <a:p>
            <a:pPr algn="ctr"/>
            <a:r>
              <a:rPr lang="en-GB" sz="2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</a:p>
          <a:p>
            <a:pPr algn="ctr"/>
            <a:r>
              <a:rPr lang="en-GB" sz="2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function</a:t>
            </a:r>
          </a:p>
          <a:p>
            <a:pPr algn="ctr"/>
            <a:endParaRPr lang="en-GB" sz="20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ounded Rectangle 39"/>
          <p:cNvSpPr/>
          <p:nvPr/>
        </p:nvSpPr>
        <p:spPr>
          <a:xfrm>
            <a:off x="4355976" y="1916524"/>
            <a:ext cx="1957191" cy="1963286"/>
          </a:xfrm>
          <a:prstGeom prst="roundRect">
            <a:avLst>
              <a:gd name="adj" fmla="val 41382"/>
            </a:avLst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>
            <a:normAutofit fontScale="85000" lnSpcReduction="20000"/>
          </a:bodyPr>
          <a:lstStyle/>
          <a:p>
            <a:pPr algn="ctr"/>
            <a:r>
              <a:rPr lang="en-GB" sz="20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polypeptide</a:t>
            </a:r>
          </a:p>
          <a:p>
            <a:pPr algn="ctr"/>
            <a:r>
              <a:rPr lang="en-GB" sz="20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</a:p>
          <a:p>
            <a:pPr algn="ctr"/>
            <a:r>
              <a:rPr lang="en-GB" sz="20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 functions</a:t>
            </a:r>
          </a:p>
          <a:p>
            <a:pPr algn="ctr"/>
            <a:r>
              <a:rPr lang="en-GB" sz="20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  <a:p>
            <a:pPr algn="ctr"/>
            <a:r>
              <a:rPr lang="en-GB" sz="20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 networks!</a:t>
            </a:r>
          </a:p>
          <a:p>
            <a:pPr algn="ctr"/>
            <a:endParaRPr lang="en-GB" sz="20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5" name="Straight Arrow Connector 40"/>
          <p:cNvCxnSpPr/>
          <p:nvPr/>
        </p:nvCxnSpPr>
        <p:spPr>
          <a:xfrm flipV="1">
            <a:off x="6326093" y="2098350"/>
            <a:ext cx="272726" cy="144016"/>
          </a:xfrm>
          <a:prstGeom prst="straightConnector1">
            <a:avLst/>
          </a:prstGeom>
          <a:ln w="57150" cap="sq">
            <a:solidFill>
              <a:schemeClr val="tx1"/>
            </a:solidFill>
            <a:round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42"/>
          <p:cNvCxnSpPr/>
          <p:nvPr/>
        </p:nvCxnSpPr>
        <p:spPr>
          <a:xfrm>
            <a:off x="6326093" y="3519770"/>
            <a:ext cx="272726" cy="144016"/>
          </a:xfrm>
          <a:prstGeom prst="straightConnector1">
            <a:avLst/>
          </a:prstGeom>
          <a:ln w="57150" cap="sq">
            <a:solidFill>
              <a:schemeClr val="tx1"/>
            </a:solidFill>
            <a:round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Oval 5128"/>
          <p:cNvSpPr/>
          <p:nvPr/>
        </p:nvSpPr>
        <p:spPr>
          <a:xfrm>
            <a:off x="8649272" y="2132437"/>
            <a:ext cx="306280" cy="20759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Oval 47"/>
          <p:cNvSpPr/>
          <p:nvPr/>
        </p:nvSpPr>
        <p:spPr>
          <a:xfrm>
            <a:off x="7873954" y="4238844"/>
            <a:ext cx="306280" cy="20759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"/>
          <p:cNvSpPr txBox="1"/>
          <p:nvPr/>
        </p:nvSpPr>
        <p:spPr>
          <a:xfrm>
            <a:off x="539750" y="4365104"/>
            <a:ext cx="8064500" cy="255454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lvl="1" indent="-457200">
              <a:buFontTx/>
              <a:buAutoNum type="arabicPeriod"/>
              <a:defRPr/>
            </a:pPr>
            <a:r>
              <a:rPr lang="en-GB" sz="2000" dirty="0">
                <a:ea typeface="Geneva" charset="-128"/>
                <a:cs typeface="Arial" panose="020B0604020202020204" pitchFamily="34" charset="0"/>
              </a:rPr>
              <a:t>To predict a protein biological function</a:t>
            </a:r>
          </a:p>
          <a:p>
            <a:pPr lvl="2" indent="-457200">
              <a:buFont typeface="Arial" pitchFamily="34" charset="0"/>
              <a:buChar char="•"/>
              <a:defRPr/>
            </a:pPr>
            <a:r>
              <a:rPr lang="en-GB" sz="2000" dirty="0">
                <a:ea typeface="Geneva" charset="-128"/>
                <a:cs typeface="Arial" panose="020B0604020202020204" pitchFamily="34" charset="0"/>
              </a:rPr>
              <a:t>“guilt by association”</a:t>
            </a:r>
          </a:p>
          <a:p>
            <a:pPr marL="914400" lvl="1" indent="-457200">
              <a:buFont typeface="Arial"/>
              <a:buChar char="•"/>
              <a:defRPr/>
            </a:pPr>
            <a:r>
              <a:rPr lang="en-GB" sz="2000" dirty="0">
                <a:ea typeface="Geneva" charset="-128"/>
                <a:cs typeface="Arial" panose="020B0604020202020204" pitchFamily="34" charset="0"/>
              </a:rPr>
              <a:t>proteins with similar functions should cluster together</a:t>
            </a:r>
          </a:p>
          <a:p>
            <a:pPr>
              <a:defRPr/>
            </a:pPr>
            <a:endParaRPr lang="en-GB" sz="2000" dirty="0">
              <a:ea typeface="Geneva" charset="-128"/>
              <a:cs typeface="Arial" panose="020B0604020202020204" pitchFamily="34" charset="0"/>
            </a:endParaRPr>
          </a:p>
          <a:p>
            <a:pPr marL="457200" indent="-457200">
              <a:buFontTx/>
              <a:buAutoNum type="arabicPeriod" startAt="2"/>
              <a:defRPr/>
            </a:pPr>
            <a:r>
              <a:rPr lang="en-GB" sz="2000" dirty="0">
                <a:ea typeface="Geneva" charset="-128"/>
                <a:cs typeface="Arial" panose="020B0604020202020204" pitchFamily="34" charset="0"/>
              </a:rPr>
              <a:t>To improve characterization of protein complexes and pathways</a:t>
            </a:r>
          </a:p>
          <a:p>
            <a:pPr marL="914400" lvl="1" indent="-457200">
              <a:buFont typeface="Arial"/>
              <a:buChar char="•"/>
              <a:defRPr/>
            </a:pPr>
            <a:r>
              <a:rPr lang="en-GB" sz="2000" dirty="0">
                <a:ea typeface="Geneva" charset="-128"/>
                <a:cs typeface="Arial" panose="020B0604020202020204" pitchFamily="34" charset="0"/>
              </a:rPr>
              <a:t>interaction networks work as a draft map that brings detail to biological processes and pathways</a:t>
            </a:r>
          </a:p>
          <a:p>
            <a:pPr>
              <a:defRPr/>
            </a:pPr>
            <a:endParaRPr lang="en-GB" sz="2000" dirty="0">
              <a:ea typeface="Geneva" charset="-128"/>
              <a:cs typeface="Arial" panose="020B0604020202020204" pitchFamily="34" charset="0"/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73C3F-7AEF-7A44-8BDD-337D6BEAE2F3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287022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0685" y="1805181"/>
            <a:ext cx="4077539" cy="3063979"/>
          </a:xfrm>
          <a:prstGeom prst="rect">
            <a:avLst/>
          </a:prstGeom>
        </p:spPr>
      </p:pic>
      <p:pic>
        <p:nvPicPr>
          <p:cNvPr id="5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8717" y="1835288"/>
            <a:ext cx="4211515" cy="3023204"/>
          </a:xfrm>
          <a:prstGeom prst="rect">
            <a:avLst/>
          </a:prstGeom>
        </p:spPr>
      </p:pic>
      <p:sp>
        <p:nvSpPr>
          <p:cNvPr id="6" name="TextBox 1"/>
          <p:cNvSpPr txBox="1"/>
          <p:nvPr/>
        </p:nvSpPr>
        <p:spPr>
          <a:xfrm>
            <a:off x="323850" y="115888"/>
            <a:ext cx="7848600" cy="58420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de-DE"/>
            </a:defPPr>
            <a:lvl1pPr>
              <a:defRPr sz="3200">
                <a:solidFill>
                  <a:srgbClr val="72AD46"/>
                </a:solidFill>
                <a:ea typeface="+mj-ea"/>
                <a:cs typeface="Arial" pitchFamily="34" charset="0"/>
              </a:defRPr>
            </a:lvl1pPr>
          </a:lstStyle>
          <a:p>
            <a:r>
              <a:rPr lang="en-GB" dirty="0"/>
              <a:t>Guilt by association</a:t>
            </a:r>
          </a:p>
        </p:txBody>
      </p:sp>
      <p:sp>
        <p:nvSpPr>
          <p:cNvPr id="7" name="Rounded Rectangular Callout 4"/>
          <p:cNvSpPr/>
          <p:nvPr/>
        </p:nvSpPr>
        <p:spPr>
          <a:xfrm>
            <a:off x="1040007" y="1628800"/>
            <a:ext cx="2808312" cy="945640"/>
          </a:xfrm>
          <a:prstGeom prst="wedgeRoundRectCallout">
            <a:avLst>
              <a:gd name="adj1" fmla="val 39970"/>
              <a:gd name="adj2" fmla="val 92717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Histone </a:t>
            </a:r>
            <a:r>
              <a:rPr lang="en-GB" sz="16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methyltransferase</a:t>
            </a:r>
            <a:endParaRPr lang="en-GB" sz="16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Role in early development and </a:t>
            </a:r>
            <a:r>
              <a:rPr lang="en-GB" sz="16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hematopoiesis</a:t>
            </a:r>
            <a:endParaRPr lang="en-GB" sz="16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ounded Rectangular Callout 6"/>
          <p:cNvSpPr/>
          <p:nvPr/>
        </p:nvSpPr>
        <p:spPr>
          <a:xfrm>
            <a:off x="2627784" y="700088"/>
            <a:ext cx="2088232" cy="729616"/>
          </a:xfrm>
          <a:prstGeom prst="wedgeRoundRectCallout">
            <a:avLst>
              <a:gd name="adj1" fmla="val 48789"/>
              <a:gd name="adj2" fmla="val 114603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Proto-oncogene</a:t>
            </a:r>
          </a:p>
          <a:p>
            <a:r>
              <a:rPr lang="en-GB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Transcription factor</a:t>
            </a:r>
          </a:p>
        </p:txBody>
      </p:sp>
      <p:sp>
        <p:nvSpPr>
          <p:cNvPr id="9" name="Rounded Rectangular Callout 7"/>
          <p:cNvSpPr/>
          <p:nvPr/>
        </p:nvSpPr>
        <p:spPr>
          <a:xfrm>
            <a:off x="5040052" y="248796"/>
            <a:ext cx="3240360" cy="681452"/>
          </a:xfrm>
          <a:prstGeom prst="wedgeRoundRectCallout">
            <a:avLst>
              <a:gd name="adj1" fmla="val -27485"/>
              <a:gd name="adj2" fmla="val 240446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6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Cyclin</a:t>
            </a:r>
            <a:r>
              <a:rPr lang="en-GB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-dependent kinase</a:t>
            </a:r>
          </a:p>
          <a:p>
            <a:r>
              <a:rPr lang="en-GB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Role in transcription regulation</a:t>
            </a:r>
          </a:p>
        </p:txBody>
      </p:sp>
      <p:sp>
        <p:nvSpPr>
          <p:cNvPr id="10" name="Rounded Rectangular Callout 8"/>
          <p:cNvSpPr/>
          <p:nvPr/>
        </p:nvSpPr>
        <p:spPr>
          <a:xfrm>
            <a:off x="6660232" y="1187216"/>
            <a:ext cx="2160240" cy="1296144"/>
          </a:xfrm>
          <a:prstGeom prst="wedgeRoundRectCallout">
            <a:avLst>
              <a:gd name="adj1" fmla="val -67146"/>
              <a:gd name="adj2" fmla="val 80181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Mediator of RNA polymerase transcription activity</a:t>
            </a:r>
          </a:p>
          <a:p>
            <a:r>
              <a:rPr lang="en-GB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Role in transcription regulation</a:t>
            </a:r>
          </a:p>
        </p:txBody>
      </p:sp>
      <p:sp>
        <p:nvSpPr>
          <p:cNvPr id="11" name="Rounded Rectangular Callout 9"/>
          <p:cNvSpPr/>
          <p:nvPr/>
        </p:nvSpPr>
        <p:spPr>
          <a:xfrm>
            <a:off x="6660232" y="2924944"/>
            <a:ext cx="2331368" cy="1296144"/>
          </a:xfrm>
          <a:prstGeom prst="wedgeRoundRectCallout">
            <a:avLst>
              <a:gd name="adj1" fmla="val -64204"/>
              <a:gd name="adj2" fmla="val -8004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Transcriptional modulator</a:t>
            </a:r>
          </a:p>
          <a:p>
            <a:r>
              <a:rPr lang="en-GB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Transcription regulation dependent on kinases</a:t>
            </a:r>
          </a:p>
        </p:txBody>
      </p:sp>
      <p:sp>
        <p:nvSpPr>
          <p:cNvPr id="12" name="Rounded Rectangular Callout 10"/>
          <p:cNvSpPr/>
          <p:nvPr/>
        </p:nvSpPr>
        <p:spPr>
          <a:xfrm>
            <a:off x="6156176" y="4437112"/>
            <a:ext cx="2835424" cy="1800200"/>
          </a:xfrm>
          <a:prstGeom prst="wedgeRoundRectCallout">
            <a:avLst>
              <a:gd name="adj1" fmla="val -40878"/>
              <a:gd name="adj2" fmla="val -57529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Receptor-activated transcription modulator</a:t>
            </a:r>
          </a:p>
          <a:p>
            <a:r>
              <a:rPr lang="en-GB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Transcription modulation, signal transduction, activated by kinases.</a:t>
            </a:r>
          </a:p>
          <a:p>
            <a:r>
              <a:rPr lang="en-GB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Role in inhibition of wound healing </a:t>
            </a:r>
          </a:p>
        </p:txBody>
      </p:sp>
      <p:sp>
        <p:nvSpPr>
          <p:cNvPr id="13" name="Rounded Rectangular Callout 11"/>
          <p:cNvSpPr/>
          <p:nvPr/>
        </p:nvSpPr>
        <p:spPr>
          <a:xfrm>
            <a:off x="3419872" y="5913276"/>
            <a:ext cx="2592288" cy="648072"/>
          </a:xfrm>
          <a:prstGeom prst="wedgeRoundRectCallout">
            <a:avLst>
              <a:gd name="adj1" fmla="val 17058"/>
              <a:gd name="adj2" fmla="val -229807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Putative </a:t>
            </a:r>
            <a:r>
              <a:rPr lang="en-GB" sz="16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oncoprotein</a:t>
            </a:r>
            <a:endParaRPr lang="en-GB" sz="16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Transcription activation</a:t>
            </a:r>
          </a:p>
        </p:txBody>
      </p:sp>
      <p:sp>
        <p:nvSpPr>
          <p:cNvPr id="14" name="Rounded Rectangular Callout 12"/>
          <p:cNvSpPr/>
          <p:nvPr/>
        </p:nvSpPr>
        <p:spPr>
          <a:xfrm>
            <a:off x="1994610" y="4975413"/>
            <a:ext cx="2592288" cy="841266"/>
          </a:xfrm>
          <a:prstGeom prst="wedgeRoundRectCallout">
            <a:avLst>
              <a:gd name="adj1" fmla="val 31608"/>
              <a:gd name="adj2" fmla="val -75884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Putative </a:t>
            </a:r>
            <a:r>
              <a:rPr lang="en-GB" sz="16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oncoprotein</a:t>
            </a:r>
            <a:endParaRPr lang="en-GB" sz="16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Involved in transcription regulation</a:t>
            </a:r>
          </a:p>
        </p:txBody>
      </p:sp>
      <p:sp>
        <p:nvSpPr>
          <p:cNvPr id="15" name="Rounded Rectangular Callout 13"/>
          <p:cNvSpPr/>
          <p:nvPr/>
        </p:nvSpPr>
        <p:spPr>
          <a:xfrm>
            <a:off x="179512" y="2771392"/>
            <a:ext cx="2808312" cy="945640"/>
          </a:xfrm>
          <a:prstGeom prst="wedgeRoundRectCallout">
            <a:avLst>
              <a:gd name="adj1" fmla="val 91253"/>
              <a:gd name="adj2" fmla="val 39534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6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Cyclin</a:t>
            </a:r>
            <a:endParaRPr lang="en-GB" sz="16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Regulation of </a:t>
            </a:r>
            <a:r>
              <a:rPr lang="en-GB" sz="16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cyclin</a:t>
            </a:r>
            <a:r>
              <a:rPr lang="en-GB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kinase, transcription regulation and cell cycle control</a:t>
            </a:r>
          </a:p>
        </p:txBody>
      </p:sp>
      <p:sp>
        <p:nvSpPr>
          <p:cNvPr id="16" name="Rounded Rectangular Callout 14"/>
          <p:cNvSpPr/>
          <p:nvPr/>
        </p:nvSpPr>
        <p:spPr>
          <a:xfrm>
            <a:off x="128690" y="4016479"/>
            <a:ext cx="2160240" cy="841266"/>
          </a:xfrm>
          <a:prstGeom prst="wedgeRoundRectCallout">
            <a:avLst>
              <a:gd name="adj1" fmla="val 66000"/>
              <a:gd name="adj2" fmla="val -35124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6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Something to do with transcription and cell cycle control</a:t>
            </a: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73C3F-7AEF-7A44-8BDD-337D6BEAE2F3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704237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9"/>
          <p:cNvSpPr txBox="1"/>
          <p:nvPr/>
        </p:nvSpPr>
        <p:spPr>
          <a:xfrm>
            <a:off x="2680965" y="151153"/>
            <a:ext cx="3809791" cy="58477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de-DE"/>
            </a:defPPr>
            <a:lvl1pPr>
              <a:defRPr sz="3200">
                <a:solidFill>
                  <a:srgbClr val="72AD46"/>
                </a:solidFill>
                <a:ea typeface="+mj-ea"/>
                <a:cs typeface="Arial" pitchFamily="34" charset="0"/>
              </a:defRPr>
            </a:lvl1pPr>
          </a:lstStyle>
          <a:p>
            <a:r>
              <a:rPr lang="en-GB" dirty="0"/>
              <a:t>Properties of PPIs</a:t>
            </a:r>
          </a:p>
        </p:txBody>
      </p:sp>
      <p:sp>
        <p:nvSpPr>
          <p:cNvPr id="5" name="TextBox 2"/>
          <p:cNvSpPr txBox="1"/>
          <p:nvPr/>
        </p:nvSpPr>
        <p:spPr>
          <a:xfrm>
            <a:off x="277701" y="978935"/>
            <a:ext cx="8064500" cy="10156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lvl="1" indent="-457200">
              <a:buFontTx/>
              <a:buAutoNum type="arabicPeriod"/>
              <a:defRPr/>
            </a:pPr>
            <a:r>
              <a:rPr lang="en-GB" sz="2000" dirty="0">
                <a:ea typeface="Geneva" charset="-128"/>
                <a:cs typeface="Arial" panose="020B0604020202020204" pitchFamily="34" charset="0"/>
              </a:rPr>
              <a:t>PPIs are physical contacts not necessarily functional contacts (ex : transcription complex)</a:t>
            </a:r>
          </a:p>
          <a:p>
            <a:pPr>
              <a:defRPr/>
            </a:pPr>
            <a:endParaRPr lang="en-GB" sz="2000" dirty="0">
              <a:ea typeface="Geneva" charset="-128"/>
              <a:cs typeface="Arial" panose="020B0604020202020204" pitchFamily="34" charset="0"/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73C3F-7AEF-7A44-8BDD-337D6BEAE2F3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492717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9"/>
          <p:cNvSpPr txBox="1"/>
          <p:nvPr/>
        </p:nvSpPr>
        <p:spPr>
          <a:xfrm>
            <a:off x="2680965" y="151153"/>
            <a:ext cx="3809791" cy="58477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de-DE"/>
            </a:defPPr>
            <a:lvl1pPr>
              <a:defRPr sz="3200">
                <a:solidFill>
                  <a:srgbClr val="72AD46"/>
                </a:solidFill>
                <a:ea typeface="+mj-ea"/>
                <a:cs typeface="Arial" pitchFamily="34" charset="0"/>
              </a:defRPr>
            </a:lvl1pPr>
          </a:lstStyle>
          <a:p>
            <a:r>
              <a:rPr lang="en-GB" dirty="0"/>
              <a:t>Properties of PPIs</a:t>
            </a:r>
          </a:p>
        </p:txBody>
      </p:sp>
      <p:sp>
        <p:nvSpPr>
          <p:cNvPr id="5" name="TextBox 2"/>
          <p:cNvSpPr txBox="1"/>
          <p:nvPr/>
        </p:nvSpPr>
        <p:spPr>
          <a:xfrm>
            <a:off x="277701" y="978935"/>
            <a:ext cx="8064500" cy="193899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lvl="1" indent="-457200">
              <a:buFontTx/>
              <a:buAutoNum type="arabicPeriod"/>
              <a:defRPr/>
            </a:pPr>
            <a:r>
              <a:rPr lang="en-GB" sz="2000" dirty="0">
                <a:ea typeface="Geneva" charset="-128"/>
                <a:cs typeface="Arial" panose="020B0604020202020204" pitchFamily="34" charset="0"/>
              </a:rPr>
              <a:t>PPIs are physical contacts not necessarily functional contacts (ex : transcription complex)</a:t>
            </a:r>
          </a:p>
          <a:p>
            <a:pPr>
              <a:defRPr/>
            </a:pPr>
            <a:endParaRPr lang="en-GB" sz="2000" dirty="0">
              <a:ea typeface="Geneva" charset="-128"/>
              <a:cs typeface="Arial" panose="020B0604020202020204" pitchFamily="34" charset="0"/>
            </a:endParaRPr>
          </a:p>
          <a:p>
            <a:pPr marL="457200" indent="-457200">
              <a:buFontTx/>
              <a:buAutoNum type="arabicPeriod" startAt="2"/>
              <a:defRPr/>
            </a:pPr>
            <a:r>
              <a:rPr lang="en-GB" sz="2000" dirty="0">
                <a:ea typeface="Geneva" charset="-128"/>
                <a:cs typeface="Arial" panose="020B0604020202020204" pitchFamily="34" charset="0"/>
              </a:rPr>
              <a:t>PPIs are contacts between proteins only (not protein-DNA, protein-RNA etc..)</a:t>
            </a:r>
          </a:p>
          <a:p>
            <a:pPr marL="457200" indent="-457200">
              <a:buFontTx/>
              <a:buAutoNum type="arabicPeriod" startAt="2"/>
              <a:defRPr/>
            </a:pPr>
            <a:endParaRPr lang="en-GB" sz="2000" dirty="0">
              <a:ea typeface="Geneva" charset="-128"/>
              <a:cs typeface="Arial" panose="020B0604020202020204" pitchFamily="34" charset="0"/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73C3F-7AEF-7A44-8BDD-337D6BEAE2F3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80807508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12067</TotalTime>
  <Words>1049</Words>
  <Application>Microsoft Macintosh PowerPoint</Application>
  <PresentationFormat>Affichage à l'écran (4:3)</PresentationFormat>
  <Paragraphs>249</Paragraphs>
  <Slides>35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35</vt:i4>
      </vt:variant>
    </vt:vector>
  </HeadingPairs>
  <TitlesOfParts>
    <vt:vector size="40" baseType="lpstr">
      <vt:lpstr>Arial</vt:lpstr>
      <vt:lpstr>Calibri</vt:lpstr>
      <vt:lpstr>HelveticaNeueLT Pro 45 Lt</vt:lpstr>
      <vt:lpstr>Times New Roman</vt:lpstr>
      <vt:lpstr>Thème Office</vt:lpstr>
      <vt:lpstr>Introduction to protein-protein interactions (PPIs)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 to protein-protein interactions (PPIs)</dc:title>
  <dc:subject/>
  <dc:creator>Franck Dequiedt</dc:creator>
  <cp:keywords/>
  <dc:description/>
  <cp:lastModifiedBy>Microsoft Office User</cp:lastModifiedBy>
  <cp:revision>32</cp:revision>
  <dcterms:created xsi:type="dcterms:W3CDTF">2020-10-26T11:35:51Z</dcterms:created>
  <dcterms:modified xsi:type="dcterms:W3CDTF">2022-12-07T13:07:23Z</dcterms:modified>
  <cp:category/>
</cp:coreProperties>
</file>